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sldIdLst>
    <p:sldId id="256" r:id="rId2"/>
    <p:sldId id="257" r:id="rId3"/>
    <p:sldId id="299" r:id="rId4"/>
    <p:sldId id="300" r:id="rId5"/>
    <p:sldId id="274" r:id="rId6"/>
    <p:sldId id="301" r:id="rId7"/>
    <p:sldId id="295" r:id="rId8"/>
    <p:sldId id="302" r:id="rId9"/>
    <p:sldId id="305" r:id="rId10"/>
    <p:sldId id="306" r:id="rId11"/>
    <p:sldId id="307" r:id="rId12"/>
    <p:sldId id="308" r:id="rId13"/>
    <p:sldId id="309" r:id="rId14"/>
    <p:sldId id="277" r:id="rId15"/>
    <p:sldId id="303" r:id="rId16"/>
    <p:sldId id="276" r:id="rId17"/>
    <p:sldId id="304" r:id="rId18"/>
    <p:sldId id="312" r:id="rId19"/>
    <p:sldId id="314" r:id="rId20"/>
    <p:sldId id="264" r:id="rId21"/>
    <p:sldId id="281" r:id="rId22"/>
    <p:sldId id="265" r:id="rId23"/>
    <p:sldId id="263" r:id="rId24"/>
    <p:sldId id="258" r:id="rId25"/>
    <p:sldId id="267" r:id="rId26"/>
    <p:sldId id="259" r:id="rId27"/>
    <p:sldId id="260" r:id="rId28"/>
    <p:sldId id="261" r:id="rId29"/>
    <p:sldId id="262" r:id="rId30"/>
    <p:sldId id="268" r:id="rId31"/>
    <p:sldId id="269" r:id="rId32"/>
    <p:sldId id="270" r:id="rId33"/>
    <p:sldId id="282" r:id="rId34"/>
    <p:sldId id="311" r:id="rId35"/>
    <p:sldId id="283"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CDBC43B-EAEB-49A0-BE27-9E8BB03016CE}">
          <p14:sldIdLst>
            <p14:sldId id="256"/>
            <p14:sldId id="257"/>
            <p14:sldId id="299"/>
            <p14:sldId id="300"/>
            <p14:sldId id="274"/>
            <p14:sldId id="301"/>
            <p14:sldId id="295"/>
            <p14:sldId id="302"/>
            <p14:sldId id="305"/>
            <p14:sldId id="306"/>
            <p14:sldId id="307"/>
            <p14:sldId id="308"/>
            <p14:sldId id="309"/>
            <p14:sldId id="277"/>
            <p14:sldId id="303"/>
            <p14:sldId id="276"/>
            <p14:sldId id="304"/>
            <p14:sldId id="312"/>
            <p14:sldId id="314"/>
            <p14:sldId id="264"/>
            <p14:sldId id="281"/>
            <p14:sldId id="265"/>
            <p14:sldId id="263"/>
            <p14:sldId id="258"/>
            <p14:sldId id="267"/>
            <p14:sldId id="259"/>
            <p14:sldId id="260"/>
            <p14:sldId id="261"/>
            <p14:sldId id="262"/>
            <p14:sldId id="268"/>
            <p14:sldId id="269"/>
            <p14:sldId id="270"/>
            <p14:sldId id="282"/>
            <p14:sldId id="311"/>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00" autoAdjust="0"/>
  </p:normalViewPr>
  <p:slideViewPr>
    <p:cSldViewPr>
      <p:cViewPr varScale="1">
        <p:scale>
          <a:sx n="94" d="100"/>
          <a:sy n="94" d="100"/>
        </p:scale>
        <p:origin x="2052" y="84"/>
      </p:cViewPr>
      <p:guideLst>
        <p:guide orient="horz" pos="2160"/>
        <p:guide pos="2880"/>
      </p:guideLst>
    </p:cSldViewPr>
  </p:slideViewPr>
  <p:outlineViewPr>
    <p:cViewPr>
      <p:scale>
        <a:sx n="33" d="100"/>
        <a:sy n="33" d="100"/>
      </p:scale>
      <p:origin x="0" y="-11802"/>
    </p:cViewPr>
  </p:outlineViewPr>
  <p:notesTextViewPr>
    <p:cViewPr>
      <p:scale>
        <a:sx n="100" d="100"/>
        <a:sy n="100" d="100"/>
      </p:scale>
      <p:origin x="0" y="0"/>
    </p:cViewPr>
  </p:notesTextViewPr>
  <p:sorterViewPr>
    <p:cViewPr>
      <p:scale>
        <a:sx n="100" d="100"/>
        <a:sy n="100" d="100"/>
      </p:scale>
      <p:origin x="0" y="-3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B54D7-97DF-4279-B3C1-796178BE36B8}" type="datetimeFigureOut">
              <a:rPr kumimoji="1" lang="ja-JP" altLang="en-US" smtClean="0"/>
              <a:pPr/>
              <a:t>2018/8/31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645FA-2036-4AF5-8F1F-EA1BBB04C23B}" type="slidenum">
              <a:rPr kumimoji="1" lang="ja-JP" altLang="en-US" smtClean="0"/>
              <a:pPr/>
              <a:t>‹#›</a:t>
            </a:fld>
            <a:endParaRPr kumimoji="1" lang="ja-JP" altLang="en-US"/>
          </a:p>
        </p:txBody>
      </p:sp>
    </p:spTree>
    <p:extLst>
      <p:ext uri="{BB962C8B-B14F-4D97-AF65-F5344CB8AC3E}">
        <p14:creationId xmlns:p14="http://schemas.microsoft.com/office/powerpoint/2010/main" val="568042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操作を実際に確認するために</a:t>
            </a:r>
            <a:r>
              <a:rPr kumimoji="1" lang="en-US" altLang="ja-JP" dirty="0"/>
              <a:t>Excel</a:t>
            </a:r>
            <a:r>
              <a:rPr kumimoji="1" lang="ja-JP" altLang="en-US" dirty="0"/>
              <a:t>ファイル「</a:t>
            </a:r>
            <a:r>
              <a:rPr kumimoji="1" lang="en-US" altLang="ja-JP" dirty="0"/>
              <a:t>Excel2016</a:t>
            </a:r>
            <a:r>
              <a:rPr kumimoji="1" lang="ja-JP" altLang="en-US" dirty="0"/>
              <a:t>基本</a:t>
            </a:r>
            <a:r>
              <a:rPr kumimoji="1" lang="en-US" altLang="ja-JP" dirty="0"/>
              <a:t>2</a:t>
            </a:r>
            <a:r>
              <a:rPr kumimoji="1" lang="ja-JP" altLang="en-US" dirty="0"/>
              <a:t>練習</a:t>
            </a:r>
            <a:r>
              <a:rPr kumimoji="1" lang="en-US" altLang="ja-JP" dirty="0"/>
              <a:t>.</a:t>
            </a:r>
            <a:r>
              <a:rPr kumimoji="1" lang="en-US" altLang="ja-JP" dirty="0" err="1"/>
              <a:t>xlsx</a:t>
            </a:r>
            <a:r>
              <a:rPr kumimoji="1" lang="ja-JP" altLang="en-US" dirty="0"/>
              <a:t>」を使います。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a:t>
            </a:fld>
            <a:endParaRPr kumimoji="1" lang="ja-JP" altLang="en-US"/>
          </a:p>
        </p:txBody>
      </p:sp>
    </p:spTree>
    <p:extLst>
      <p:ext uri="{BB962C8B-B14F-4D97-AF65-F5344CB8AC3E}">
        <p14:creationId xmlns:p14="http://schemas.microsoft.com/office/powerpoint/2010/main" val="294773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空白セルでないと</a:t>
            </a:r>
            <a:r>
              <a:rPr kumimoji="1" lang="en-US" altLang="ja-JP" dirty="0"/>
              <a:t>[</a:t>
            </a:r>
            <a:r>
              <a:rPr kumimoji="1" lang="ja-JP" altLang="en-US" dirty="0"/>
              <a:t>関数の挿入</a:t>
            </a:r>
            <a:r>
              <a:rPr kumimoji="1" lang="en-US" altLang="ja-JP" dirty="0"/>
              <a:t>]</a:t>
            </a:r>
            <a:r>
              <a:rPr kumimoji="1" lang="ja-JP" altLang="en-US" dirty="0"/>
              <a:t>ダイアログボックスが表示されない。</a:t>
            </a:r>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10</a:t>
            </a:fld>
            <a:endParaRPr kumimoji="1" lang="ja-JP" altLang="en-US"/>
          </a:p>
        </p:txBody>
      </p:sp>
    </p:spTree>
    <p:extLst>
      <p:ext uri="{BB962C8B-B14F-4D97-AF65-F5344CB8AC3E}">
        <p14:creationId xmlns:p14="http://schemas.microsoft.com/office/powerpoint/2010/main" val="108289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数式バーが非表示でもセルだけで作業はできる。</a:t>
            </a:r>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11</a:t>
            </a:fld>
            <a:endParaRPr kumimoji="1" lang="ja-JP" altLang="en-US"/>
          </a:p>
        </p:txBody>
      </p:sp>
    </p:spTree>
    <p:extLst>
      <p:ext uri="{BB962C8B-B14F-4D97-AF65-F5344CB8AC3E}">
        <p14:creationId xmlns:p14="http://schemas.microsoft.com/office/powerpoint/2010/main" val="223702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数式バー内での改行は</a:t>
            </a:r>
            <a:r>
              <a:rPr kumimoji="1" lang="en-US" altLang="ja-JP" dirty="0"/>
              <a:t>Alt</a:t>
            </a:r>
            <a:r>
              <a:rPr kumimoji="1" lang="ja-JP" altLang="en-US" dirty="0"/>
              <a:t>キー</a:t>
            </a:r>
            <a:r>
              <a:rPr kumimoji="1" lang="en-US" altLang="ja-JP" dirty="0"/>
              <a:t>+Enter</a:t>
            </a:r>
            <a:r>
              <a:rPr kumimoji="1" lang="ja-JP" altLang="en-US" dirty="0"/>
              <a:t>キーで行う。</a:t>
            </a:r>
            <a:endParaRPr kumimoji="1" lang="en-US" altLang="ja-JP" dirty="0"/>
          </a:p>
          <a:p>
            <a:r>
              <a:rPr kumimoji="1" lang="ja-JP" altLang="en-US" dirty="0"/>
              <a:t>セル内での改行も同じ操作です。</a:t>
            </a:r>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12</a:t>
            </a:fld>
            <a:endParaRPr kumimoji="1" lang="ja-JP" altLang="en-US"/>
          </a:p>
        </p:txBody>
      </p:sp>
    </p:spTree>
    <p:extLst>
      <p:ext uri="{BB962C8B-B14F-4D97-AF65-F5344CB8AC3E}">
        <p14:creationId xmlns:p14="http://schemas.microsoft.com/office/powerpoint/2010/main" val="420392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数式バー内での改行は</a:t>
            </a:r>
            <a:r>
              <a:rPr kumimoji="1" lang="en-US" altLang="ja-JP" dirty="0"/>
              <a:t>Alt</a:t>
            </a:r>
            <a:r>
              <a:rPr kumimoji="1" lang="ja-JP" altLang="en-US" dirty="0"/>
              <a:t>キー</a:t>
            </a:r>
            <a:r>
              <a:rPr kumimoji="1" lang="en-US" altLang="ja-JP" dirty="0"/>
              <a:t>+Enter</a:t>
            </a:r>
            <a:r>
              <a:rPr kumimoji="1" lang="ja-JP" altLang="en-US" dirty="0"/>
              <a:t>キーで行う。</a:t>
            </a:r>
            <a:endParaRPr kumimoji="1" lang="en-US" altLang="ja-JP" dirty="0"/>
          </a:p>
          <a:p>
            <a:r>
              <a:rPr kumimoji="1" lang="ja-JP" altLang="en-US" dirty="0"/>
              <a:t>セル内での改行も同じ操作です。</a:t>
            </a:r>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13</a:t>
            </a:fld>
            <a:endParaRPr kumimoji="1" lang="ja-JP" altLang="en-US"/>
          </a:p>
        </p:txBody>
      </p:sp>
    </p:spTree>
    <p:extLst>
      <p:ext uri="{BB962C8B-B14F-4D97-AF65-F5344CB8AC3E}">
        <p14:creationId xmlns:p14="http://schemas.microsoft.com/office/powerpoint/2010/main" val="287640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a:t>
            </a:r>
            <a:r>
              <a:rPr kumimoji="1" lang="en-US" altLang="ja-JP" dirty="0"/>
              <a:t>A1</a:t>
            </a:r>
            <a:r>
              <a:rPr kumimoji="1" lang="ja-JP" altLang="en-US" dirty="0"/>
              <a:t>に「</a:t>
            </a:r>
            <a:r>
              <a:rPr kumimoji="1" lang="en-US" altLang="ja-JP" dirty="0"/>
              <a:t>=A10</a:t>
            </a:r>
            <a:r>
              <a:rPr kumimoji="1" lang="ja-JP" altLang="en-US" dirty="0"/>
              <a:t>」と入力し</a:t>
            </a:r>
            <a:r>
              <a:rPr kumimoji="1" lang="en-US" altLang="ja-JP" dirty="0"/>
              <a:t>Enter</a:t>
            </a:r>
            <a:r>
              <a:rPr kumimoji="1" lang="ja-JP" altLang="en-US" dirty="0"/>
              <a:t>キーを押すとセル</a:t>
            </a:r>
            <a:r>
              <a:rPr kumimoji="1" lang="en-US" altLang="ja-JP" dirty="0"/>
              <a:t>A1</a:t>
            </a:r>
            <a:r>
              <a:rPr kumimoji="1" lang="ja-JP" altLang="en-US" dirty="0"/>
              <a:t>は「</a:t>
            </a:r>
            <a:r>
              <a:rPr kumimoji="1" lang="en-US" altLang="ja-JP" dirty="0"/>
              <a:t>0</a:t>
            </a:r>
            <a:r>
              <a:rPr kumimoji="1" lang="ja-JP" altLang="en-US" dirty="0"/>
              <a:t>」になります。</a:t>
            </a:r>
            <a:endParaRPr kumimoji="1" lang="en-US" altLang="ja-JP" dirty="0"/>
          </a:p>
          <a:p>
            <a:r>
              <a:rPr kumimoji="1" lang="ja-JP" altLang="en-US" dirty="0"/>
              <a:t>他のシートや</a:t>
            </a:r>
            <a:r>
              <a:rPr kumimoji="1" lang="en-US" altLang="ja-JP" dirty="0"/>
              <a:t>Book</a:t>
            </a:r>
            <a:r>
              <a:rPr kumimoji="1" lang="ja-JP" altLang="en-US" dirty="0"/>
              <a:t>などを参照する場合「！（感嘆符）」が使われます。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14</a:t>
            </a:fld>
            <a:endParaRPr kumimoji="1" lang="ja-JP" altLang="en-US"/>
          </a:p>
        </p:txBody>
      </p:sp>
    </p:spTree>
    <p:extLst>
      <p:ext uri="{BB962C8B-B14F-4D97-AF65-F5344CB8AC3E}">
        <p14:creationId xmlns:p14="http://schemas.microsoft.com/office/powerpoint/2010/main" val="293381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数式オートコンプリート機能は</a:t>
            </a:r>
            <a:r>
              <a:rPr kumimoji="1" lang="en-US" altLang="ja-JP" dirty="0"/>
              <a:t>[</a:t>
            </a:r>
            <a:r>
              <a:rPr kumimoji="1" lang="ja-JP" altLang="en-US" dirty="0"/>
              <a:t>オプション</a:t>
            </a:r>
            <a:r>
              <a:rPr kumimoji="1" lang="en-US" altLang="ja-JP" dirty="0"/>
              <a:t>]―[</a:t>
            </a:r>
            <a:r>
              <a:rPr kumimoji="1" lang="ja-JP" altLang="en-US" dirty="0"/>
              <a:t>数式</a:t>
            </a:r>
            <a:r>
              <a:rPr kumimoji="1" lang="en-US" altLang="ja-JP" dirty="0"/>
              <a:t>]―[</a:t>
            </a:r>
            <a:r>
              <a:rPr kumimoji="1" lang="ja-JP" altLang="en-US" dirty="0"/>
              <a:t>数式の処理</a:t>
            </a:r>
            <a:r>
              <a:rPr kumimoji="1" lang="en-US" altLang="ja-JP" dirty="0"/>
              <a:t>]</a:t>
            </a:r>
            <a:r>
              <a:rPr kumimoji="1" lang="ja-JP" altLang="en-US" dirty="0"/>
              <a:t>項目にある「数式オートコンプリート」のチェックボックスをオン</a:t>
            </a:r>
            <a:r>
              <a:rPr kumimoji="1" lang="en-US" altLang="ja-JP" dirty="0"/>
              <a:t>/</a:t>
            </a:r>
            <a:r>
              <a:rPr kumimoji="1" lang="ja-JP" altLang="en-US" dirty="0"/>
              <a:t>オフで切り替えることができます。</a:t>
            </a:r>
            <a:endParaRPr kumimoji="1" lang="en-US" altLang="ja-JP" dirty="0"/>
          </a:p>
          <a:p>
            <a:r>
              <a:rPr kumimoji="1" lang="en-US" altLang="ja-JP" dirty="0"/>
              <a:t>AutoComplete</a:t>
            </a:r>
            <a:r>
              <a:rPr kumimoji="1" lang="ja-JP" altLang="en-US" dirty="0"/>
              <a:t>とは「自動補完」の事です。</a:t>
            </a:r>
            <a:endParaRPr kumimoji="1" lang="en-US" altLang="ja-JP" dirty="0"/>
          </a:p>
          <a:p>
            <a:r>
              <a:rPr kumimoji="1" lang="ja-JP" altLang="en-US" dirty="0"/>
              <a:t>セル</a:t>
            </a:r>
            <a:r>
              <a:rPr kumimoji="1" lang="en-US" altLang="ja-JP" dirty="0"/>
              <a:t>A1</a:t>
            </a:r>
            <a:r>
              <a:rPr kumimoji="1" lang="ja-JP" altLang="en-US" dirty="0"/>
              <a:t>が「</a:t>
            </a:r>
            <a:r>
              <a:rPr kumimoji="1" lang="en-US" altLang="ja-JP" dirty="0"/>
              <a:t>0</a:t>
            </a:r>
            <a:r>
              <a:rPr kumimoji="1" lang="ja-JP" altLang="en-US" dirty="0"/>
              <a:t>」を表示するのはセル</a:t>
            </a:r>
            <a:r>
              <a:rPr kumimoji="1" lang="en-US" altLang="ja-JP" dirty="0"/>
              <a:t>A10</a:t>
            </a:r>
            <a:r>
              <a:rPr kumimoji="1" lang="ja-JP" altLang="en-US" dirty="0"/>
              <a:t>の値です。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15</a:t>
            </a:fld>
            <a:endParaRPr kumimoji="1" lang="ja-JP" altLang="en-US"/>
          </a:p>
        </p:txBody>
      </p:sp>
    </p:spTree>
    <p:extLst>
      <p:ext uri="{BB962C8B-B14F-4D97-AF65-F5344CB8AC3E}">
        <p14:creationId xmlns:p14="http://schemas.microsoft.com/office/powerpoint/2010/main" val="262687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セル参照には</a:t>
            </a:r>
            <a:r>
              <a:rPr kumimoji="1" lang="en-US" altLang="ja-JP" dirty="0"/>
              <a:t>3</a:t>
            </a:r>
            <a:r>
              <a:rPr kumimoji="1" lang="ja-JP" altLang="en-US" dirty="0" err="1"/>
              <a:t>つの</a:t>
            </a:r>
            <a:r>
              <a:rPr kumimoji="1" lang="ja-JP" altLang="en-US" dirty="0"/>
              <a:t>形式があります。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16</a:t>
            </a:fld>
            <a:endParaRPr kumimoji="1" lang="ja-JP" altLang="en-US"/>
          </a:p>
        </p:txBody>
      </p:sp>
    </p:spTree>
    <p:extLst>
      <p:ext uri="{BB962C8B-B14F-4D97-AF65-F5344CB8AC3E}">
        <p14:creationId xmlns:p14="http://schemas.microsoft.com/office/powerpoint/2010/main" val="155470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セル参照を切り替えるには、セル内で行う方法と数式バーで行う方法があります。</a:t>
            </a:r>
            <a:endParaRPr kumimoji="1" lang="en-US" altLang="ja-JP" dirty="0"/>
          </a:p>
          <a:p>
            <a:r>
              <a:rPr kumimoji="1" lang="ja-JP" altLang="en-US" dirty="0"/>
              <a:t>カーソルはセル番地の前中後ろどこにあっても構いません。</a:t>
            </a:r>
            <a:endParaRPr kumimoji="1" lang="en-US" altLang="ja-JP" dirty="0"/>
          </a:p>
          <a:p>
            <a:r>
              <a:rPr kumimoji="1" lang="ja-JP" altLang="en-US" dirty="0"/>
              <a:t>直接キーボードから「＄」を入力しても切替できます。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17</a:t>
            </a:fld>
            <a:endParaRPr kumimoji="1" lang="ja-JP" altLang="en-US"/>
          </a:p>
        </p:txBody>
      </p:sp>
    </p:spTree>
    <p:extLst>
      <p:ext uri="{BB962C8B-B14F-4D97-AF65-F5344CB8AC3E}">
        <p14:creationId xmlns:p14="http://schemas.microsoft.com/office/powerpoint/2010/main" val="63037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PI</a:t>
            </a:r>
            <a:r>
              <a:rPr kumimoji="1" lang="ja-JP" altLang="en-US" dirty="0"/>
              <a:t>関数は円周率を表示する関数。</a:t>
            </a:r>
            <a:endParaRPr kumimoji="1" lang="en-US" altLang="ja-JP" dirty="0"/>
          </a:p>
          <a:p>
            <a:r>
              <a:rPr kumimoji="1" lang="ja-JP" altLang="en-US" dirty="0"/>
              <a:t>円周＝</a:t>
            </a:r>
            <a:r>
              <a:rPr kumimoji="1" lang="en-US" altLang="ja-JP" dirty="0"/>
              <a:t>2πr</a:t>
            </a:r>
            <a:r>
              <a:rPr kumimoji="1" lang="ja-JP" altLang="en-US" dirty="0" err="1"/>
              <a:t>、</a:t>
            </a:r>
            <a:r>
              <a:rPr kumimoji="1" lang="ja-JP" altLang="en-US" dirty="0"/>
              <a:t>円の面積</a:t>
            </a:r>
            <a:r>
              <a:rPr kumimoji="1" lang="en-US" altLang="ja-JP" dirty="0"/>
              <a:t>=πr</a:t>
            </a:r>
            <a:r>
              <a:rPr kumimoji="1" lang="en-US" altLang="ja-JP" baseline="30000" dirty="0"/>
              <a:t>2</a:t>
            </a:r>
          </a:p>
          <a:p>
            <a:r>
              <a:rPr kumimoji="1" lang="ja-JP" altLang="en-US" baseline="0" dirty="0"/>
              <a:t>直径</a:t>
            </a:r>
            <a:r>
              <a:rPr kumimoji="1" lang="en-US" altLang="ja-JP" baseline="0" dirty="0"/>
              <a:t>10cm</a:t>
            </a:r>
            <a:r>
              <a:rPr kumimoji="1" lang="ja-JP" altLang="en-US" baseline="0" dirty="0"/>
              <a:t>の円周の長さはいくらか？</a:t>
            </a:r>
            <a:endParaRPr kumimoji="1" lang="en-US" altLang="ja-JP" baseline="0" dirty="0"/>
          </a:p>
          <a:p>
            <a:r>
              <a:rPr kumimoji="1" lang="ja-JP" altLang="en-US" baseline="0" dirty="0" err="1"/>
              <a:t>べき</a:t>
            </a:r>
            <a:r>
              <a:rPr kumimoji="1" lang="ja-JP" altLang="en-US" baseline="0" dirty="0"/>
              <a:t>算とはある数を指数倍（累乗）すること。</a:t>
            </a:r>
            <a:endParaRPr kumimoji="1" lang="en-US" altLang="ja-JP" baseline="0" dirty="0"/>
          </a:p>
          <a:p>
            <a:r>
              <a:rPr kumimoji="1" lang="ja-JP" altLang="en-US" baseline="0" dirty="0"/>
              <a:t>表示される計算結果はユーザー定義で</a:t>
            </a:r>
            <a:r>
              <a:rPr kumimoji="1" lang="en-US" altLang="ja-JP" baseline="0" dirty="0"/>
              <a:t>cm</a:t>
            </a:r>
            <a:r>
              <a:rPr kumimoji="1" lang="ja-JP" altLang="en-US" baseline="0" dirty="0"/>
              <a:t>と</a:t>
            </a:r>
            <a:r>
              <a:rPr kumimoji="1" lang="en-US" altLang="ja-JP" baseline="0" dirty="0"/>
              <a:t>cm³</a:t>
            </a:r>
            <a:r>
              <a:rPr kumimoji="1" lang="ja-JP" altLang="en-US" baseline="0" dirty="0"/>
              <a:t>が表示するようにしてあります。</a:t>
            </a:r>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18</a:t>
            </a:fld>
            <a:endParaRPr kumimoji="1" lang="ja-JP" altLang="en-US"/>
          </a:p>
        </p:txBody>
      </p:sp>
    </p:spTree>
    <p:extLst>
      <p:ext uri="{BB962C8B-B14F-4D97-AF65-F5344CB8AC3E}">
        <p14:creationId xmlns:p14="http://schemas.microsoft.com/office/powerpoint/2010/main" val="1239652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Microsoft Excel</a:t>
            </a:r>
            <a:r>
              <a:rPr kumimoji="1" lang="ja-JP" altLang="en-US" dirty="0"/>
              <a:t>関数：</a:t>
            </a:r>
            <a:r>
              <a:rPr kumimoji="1" lang="en-US" altLang="ja-JP" dirty="0"/>
              <a:t>https://support.office.com/ja-jp/article/Excel-%E9%96%A2%E6%95%B0-%E3%82%A2%E3%83%AB%E3%83%95%E3%82%A1%E3%83%99%E3%83%83%E3%83%88%E9%A0%86-b3944572-255d-4efb-bb96-c6d90033e188#bm5</a:t>
            </a:r>
          </a:p>
          <a:p>
            <a:r>
              <a:rPr kumimoji="1" lang="ja-JP" altLang="en-US" dirty="0"/>
              <a:t>自分で作製し追加するユーザー定義関数があります。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20</a:t>
            </a:fld>
            <a:endParaRPr kumimoji="1" lang="ja-JP" altLang="en-US"/>
          </a:p>
        </p:txBody>
      </p:sp>
    </p:spTree>
    <p:extLst>
      <p:ext uri="{BB962C8B-B14F-4D97-AF65-F5344CB8AC3E}">
        <p14:creationId xmlns:p14="http://schemas.microsoft.com/office/powerpoint/2010/main" val="213222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Excel</a:t>
            </a:r>
            <a:r>
              <a:rPr lang="ja-JP" altLang="en-US" dirty="0"/>
              <a:t>ファイル「</a:t>
            </a:r>
            <a:r>
              <a:rPr lang="en-US" altLang="ja-JP" dirty="0"/>
              <a:t>Excel2016</a:t>
            </a:r>
            <a:r>
              <a:rPr lang="ja-JP" altLang="en-US" dirty="0"/>
              <a:t>基本</a:t>
            </a:r>
            <a:r>
              <a:rPr lang="en-US" altLang="ja-JP" dirty="0"/>
              <a:t>2</a:t>
            </a:r>
            <a:r>
              <a:rPr lang="ja-JP" altLang="en-US" dirty="0"/>
              <a:t>練習</a:t>
            </a:r>
            <a:r>
              <a:rPr lang="en-US" altLang="ja-JP" dirty="0"/>
              <a:t>.</a:t>
            </a:r>
            <a:r>
              <a:rPr lang="en-US" altLang="ja-JP" dirty="0" err="1"/>
              <a:t>xlsx</a:t>
            </a:r>
            <a:r>
              <a:rPr lang="ja-JP" altLang="en-US" dirty="0"/>
              <a:t>」のシート</a:t>
            </a:r>
            <a:r>
              <a:rPr lang="en-US" altLang="ja-JP" dirty="0"/>
              <a:t>[</a:t>
            </a:r>
            <a:r>
              <a:rPr lang="ja-JP" altLang="en-US" dirty="0"/>
              <a:t>数式について</a:t>
            </a:r>
            <a:r>
              <a:rPr lang="en-US" altLang="ja-JP" dirty="0"/>
              <a:t>1]</a:t>
            </a:r>
            <a:r>
              <a:rPr lang="ja-JP" altLang="en-US" dirty="0"/>
              <a:t>を使います。</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練習</a:t>
            </a:r>
            <a:r>
              <a:rPr kumimoji="1" lang="en-US" altLang="ja-JP" b="0" dirty="0"/>
              <a:t>4</a:t>
            </a:r>
            <a:r>
              <a:rPr kumimoji="1" lang="ja-JP" altLang="en-US" b="0" dirty="0"/>
              <a:t>の「</a:t>
            </a:r>
            <a:r>
              <a:rPr kumimoji="1" lang="en-US" altLang="ja-JP" b="0" dirty="0"/>
              <a:t>A2</a:t>
            </a:r>
            <a:r>
              <a:rPr kumimoji="1" lang="ja-JP" altLang="en-US" b="0" dirty="0"/>
              <a:t>」と練習</a:t>
            </a:r>
            <a:r>
              <a:rPr kumimoji="1" lang="en-US" altLang="ja-JP" b="0" dirty="0"/>
              <a:t>5</a:t>
            </a:r>
            <a:r>
              <a:rPr kumimoji="1" lang="ja-JP" altLang="en-US" b="0" dirty="0"/>
              <a:t>「</a:t>
            </a:r>
            <a:r>
              <a:rPr kumimoji="1" lang="en-US" altLang="ja-JP" b="0" dirty="0"/>
              <a:t>=A2</a:t>
            </a:r>
            <a:r>
              <a:rPr kumimoji="1" lang="ja-JP" altLang="en-US" b="0" dirty="0"/>
              <a:t>」は大きく意味することが違います。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a:t>
            </a:r>
            <a:r>
              <a:rPr kumimoji="1" lang="en-US" altLang="ja-JP" b="0" dirty="0"/>
              <a:t>=A2</a:t>
            </a:r>
            <a:r>
              <a:rPr kumimoji="1" lang="ja-JP" altLang="en-US" b="0" dirty="0"/>
              <a:t>」はセル番地を指定しています。セルに表示されるのは「</a:t>
            </a:r>
            <a:r>
              <a:rPr kumimoji="1" lang="en-US" altLang="ja-JP" b="0" dirty="0"/>
              <a:t>2</a:t>
            </a:r>
            <a:r>
              <a:rPr kumimoji="1" lang="ja-JP" altLang="en-US" b="0" dirty="0"/>
              <a:t>」です。もしセル</a:t>
            </a:r>
            <a:r>
              <a:rPr kumimoji="1" lang="en-US" altLang="ja-JP" b="0" dirty="0"/>
              <a:t>A2</a:t>
            </a:r>
            <a:r>
              <a:rPr kumimoji="1" lang="ja-JP" altLang="en-US" b="0" dirty="0"/>
              <a:t>が</a:t>
            </a:r>
            <a:r>
              <a:rPr kumimoji="1" lang="en-US" altLang="ja-JP" b="0" dirty="0"/>
              <a:t>5</a:t>
            </a:r>
            <a:r>
              <a:rPr kumimoji="1" lang="ja-JP" altLang="en-US" b="0" dirty="0"/>
              <a:t>であれば「＝</a:t>
            </a:r>
            <a:r>
              <a:rPr kumimoji="1" lang="en-US" altLang="ja-JP" b="0" dirty="0"/>
              <a:t>A2</a:t>
            </a:r>
            <a:r>
              <a:rPr kumimoji="1" lang="ja-JP" altLang="en-US" b="0" dirty="0"/>
              <a:t>」は「</a:t>
            </a:r>
            <a:r>
              <a:rPr kumimoji="1" lang="en-US" altLang="ja-JP" b="0" dirty="0"/>
              <a:t>5</a:t>
            </a:r>
            <a:r>
              <a:rPr kumimoji="1" lang="ja-JP" altLang="en-US" b="0" dirty="0"/>
              <a:t>」と表示されます。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t>A</a:t>
            </a:r>
            <a:r>
              <a:rPr kumimoji="1" lang="ja-JP" altLang="en-US" b="0" dirty="0"/>
              <a:t>は列番号、</a:t>
            </a:r>
            <a:r>
              <a:rPr kumimoji="1" lang="en-US" altLang="ja-JP" b="0" dirty="0"/>
              <a:t>2</a:t>
            </a:r>
            <a:r>
              <a:rPr kumimoji="1" lang="ja-JP" altLang="en-US" b="0" dirty="0"/>
              <a:t>は行番号です。このようにセル番地を数式で指定することを</a:t>
            </a:r>
            <a:r>
              <a:rPr kumimoji="1" lang="en-US" altLang="ja-JP" b="0" dirty="0"/>
              <a:t>[</a:t>
            </a:r>
            <a:r>
              <a:rPr kumimoji="1" lang="ja-JP" altLang="en-US" b="0" dirty="0"/>
              <a:t>セル参照</a:t>
            </a:r>
            <a:r>
              <a:rPr kumimoji="1" lang="en-US" altLang="ja-JP" b="0" dirty="0"/>
              <a:t>]</a:t>
            </a:r>
            <a:r>
              <a:rPr kumimoji="1" lang="ja-JP" altLang="en-US" b="0" dirty="0"/>
              <a:t>と呼びます。</a:t>
            </a:r>
            <a:endParaRPr kumimoji="1" lang="en-US" altLang="ja-JP" b="0"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シートのセル</a:t>
            </a:r>
            <a:r>
              <a:rPr kumimoji="1" lang="en-US" altLang="ja-JP" dirty="0"/>
              <a:t>A1</a:t>
            </a:r>
            <a:r>
              <a:rPr kumimoji="1" lang="ja-JP" altLang="en-US" dirty="0"/>
              <a:t>に文字列「定数」と入力し</a:t>
            </a:r>
            <a:r>
              <a:rPr kumimoji="1" lang="en-US" altLang="ja-JP" dirty="0"/>
              <a:t>Enter</a:t>
            </a:r>
            <a:r>
              <a:rPr kumimoji="1" lang="ja-JP" altLang="en-US" dirty="0"/>
              <a:t>キーを押します。</a:t>
            </a:r>
            <a:endParaRPr kumimoji="1" lang="en-US" altLang="ja-JP" dirty="0"/>
          </a:p>
          <a:p>
            <a:r>
              <a:rPr kumimoji="1" lang="ja-JP" altLang="en-US" dirty="0"/>
              <a:t>次にセル</a:t>
            </a:r>
            <a:r>
              <a:rPr kumimoji="1" lang="en-US" altLang="ja-JP" dirty="0"/>
              <a:t>B1</a:t>
            </a:r>
            <a:r>
              <a:rPr kumimoji="1" lang="ja-JP" altLang="en-US" dirty="0"/>
              <a:t>に数値「</a:t>
            </a:r>
            <a:r>
              <a:rPr kumimoji="1" lang="en-US" altLang="ja-JP" dirty="0"/>
              <a:t>123</a:t>
            </a:r>
            <a:r>
              <a:rPr kumimoji="1" lang="ja-JP" altLang="en-US" dirty="0"/>
              <a:t>」と入力し</a:t>
            </a:r>
            <a:r>
              <a:rPr kumimoji="1" lang="en-US" altLang="ja-JP" dirty="0"/>
              <a:t>Enter</a:t>
            </a:r>
            <a:r>
              <a:rPr kumimoji="1" lang="ja-JP" altLang="en-US" dirty="0"/>
              <a:t>を押します。</a:t>
            </a:r>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22</a:t>
            </a:fld>
            <a:endParaRPr kumimoji="1" lang="ja-JP" altLang="en-US"/>
          </a:p>
        </p:txBody>
      </p:sp>
    </p:spTree>
    <p:extLst>
      <p:ext uri="{BB962C8B-B14F-4D97-AF65-F5344CB8AC3E}">
        <p14:creationId xmlns:p14="http://schemas.microsoft.com/office/powerpoint/2010/main" val="1423253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ブック</a:t>
            </a:r>
            <a:r>
              <a:rPr kumimoji="1" lang="en-US" altLang="ja-JP" dirty="0"/>
              <a:t>[Excel2016</a:t>
            </a:r>
            <a:r>
              <a:rPr kumimoji="1" lang="ja-JP" altLang="en-US" dirty="0"/>
              <a:t>基本</a:t>
            </a:r>
            <a:r>
              <a:rPr kumimoji="1" lang="en-US" altLang="ja-JP" dirty="0"/>
              <a:t>2</a:t>
            </a:r>
            <a:r>
              <a:rPr kumimoji="1" lang="ja-JP" altLang="en-US" dirty="0"/>
              <a:t>練習</a:t>
            </a:r>
            <a:r>
              <a:rPr kumimoji="1" lang="en-US" altLang="ja-JP" dirty="0"/>
              <a:t>.</a:t>
            </a:r>
            <a:r>
              <a:rPr kumimoji="1" lang="en-US" altLang="ja-JP" dirty="0" err="1"/>
              <a:t>xlsx</a:t>
            </a:r>
            <a:r>
              <a:rPr kumimoji="1" lang="en-US" altLang="ja-JP" dirty="0"/>
              <a:t>]</a:t>
            </a:r>
            <a:r>
              <a:rPr kumimoji="1" lang="ja-JP" altLang="en-US" dirty="0"/>
              <a:t>のシート</a:t>
            </a:r>
            <a:r>
              <a:rPr kumimoji="1" lang="en-US" altLang="ja-JP" dirty="0"/>
              <a:t>[</a:t>
            </a:r>
            <a:r>
              <a:rPr kumimoji="1" lang="ja-JP" altLang="en-US" dirty="0"/>
              <a:t>算術演算子</a:t>
            </a:r>
            <a:r>
              <a:rPr kumimoji="1" lang="en-US" altLang="ja-JP" dirty="0"/>
              <a:t>]</a:t>
            </a:r>
            <a:r>
              <a:rPr kumimoji="1" lang="ja-JP" altLang="en-US" dirty="0"/>
              <a:t>を開きます。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24</a:t>
            </a:fld>
            <a:endParaRPr kumimoji="1" lang="ja-JP" altLang="en-US"/>
          </a:p>
        </p:txBody>
      </p:sp>
    </p:spTree>
    <p:extLst>
      <p:ext uri="{BB962C8B-B14F-4D97-AF65-F5344CB8AC3E}">
        <p14:creationId xmlns:p14="http://schemas.microsoft.com/office/powerpoint/2010/main" val="45550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表示形式を</a:t>
            </a:r>
            <a:r>
              <a:rPr kumimoji="1" lang="en-US" altLang="ja-JP" dirty="0"/>
              <a:t>[</a:t>
            </a:r>
            <a:r>
              <a:rPr kumimoji="1" lang="ja-JP" altLang="en-US" dirty="0"/>
              <a:t>標準</a:t>
            </a:r>
            <a:r>
              <a:rPr kumimoji="1" lang="en-US" altLang="ja-JP" dirty="0"/>
              <a:t>]</a:t>
            </a:r>
            <a:r>
              <a:rPr kumimoji="1" lang="ja-JP" altLang="en-US" dirty="0"/>
              <a:t>にすると「</a:t>
            </a:r>
            <a:r>
              <a:rPr kumimoji="1" lang="en-US" altLang="ja-JP" dirty="0"/>
              <a:t>0.05</a:t>
            </a:r>
            <a:r>
              <a:rPr kumimoji="1" lang="ja-JP" altLang="en-US" dirty="0"/>
              <a:t>」になる。</a:t>
            </a:r>
            <a:endParaRPr kumimoji="1" lang="en-US" altLang="ja-JP" dirty="0"/>
          </a:p>
          <a:p>
            <a:r>
              <a:rPr kumimoji="1" lang="ja-JP" altLang="en-US" dirty="0"/>
              <a:t>達成率や進捗率を％で表示した後、同じセルを使用したり、コピーすると書式設定が継承される。</a:t>
            </a:r>
            <a:endParaRPr kumimoji="1" lang="en-US" altLang="ja-JP" dirty="0"/>
          </a:p>
          <a:p>
            <a:r>
              <a:rPr kumimoji="1" lang="en-US" altLang="ja-JP" dirty="0"/>
              <a:t>Delete</a:t>
            </a:r>
            <a:r>
              <a:rPr kumimoji="1" lang="ja-JP" altLang="en-US" dirty="0"/>
              <a:t>キーは数値を削除するが、セルの書式設定は削除しない。</a:t>
            </a:r>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25</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数学で使用する比較演算子とは、一部異なる。</a:t>
            </a:r>
            <a:endParaRPr kumimoji="1" lang="en-US" altLang="ja-JP" dirty="0"/>
          </a:p>
          <a:p>
            <a:r>
              <a:rPr kumimoji="1" lang="ja-JP" altLang="en-US" dirty="0"/>
              <a:t>「</a:t>
            </a:r>
            <a:r>
              <a:rPr kumimoji="1" lang="en-US" altLang="ja-JP" dirty="0"/>
              <a:t>=a1</a:t>
            </a:r>
            <a:r>
              <a:rPr kumimoji="1" lang="ja-JP" altLang="en-US" dirty="0"/>
              <a:t>」小文字で入力しても、「</a:t>
            </a:r>
            <a:r>
              <a:rPr kumimoji="1" lang="en-US" altLang="ja-JP" dirty="0"/>
              <a:t>=A1</a:t>
            </a:r>
            <a:r>
              <a:rPr kumimoji="1" lang="ja-JP" altLang="en-US" dirty="0"/>
              <a:t>」と表示される。ただし、「</a:t>
            </a:r>
            <a:r>
              <a:rPr kumimoji="1" lang="en-US" altLang="ja-JP" dirty="0"/>
              <a:t>a1</a:t>
            </a:r>
            <a:r>
              <a:rPr kumimoji="1" lang="ja-JP" altLang="en-US" dirty="0"/>
              <a:t>」は「</a:t>
            </a:r>
            <a:r>
              <a:rPr kumimoji="1" lang="en-US" altLang="ja-JP" dirty="0"/>
              <a:t>a1</a:t>
            </a:r>
            <a:r>
              <a:rPr kumimoji="1" lang="ja-JP" altLang="en-US" dirty="0"/>
              <a:t>」のまま。</a:t>
            </a:r>
            <a:endParaRPr kumimoji="1" lang="en-US" altLang="ja-JP" dirty="0"/>
          </a:p>
          <a:p>
            <a:r>
              <a:rPr kumimoji="1" lang="en-US" altLang="ja-JP" dirty="0"/>
              <a:t>TRUE</a:t>
            </a:r>
            <a:r>
              <a:rPr kumimoji="1" lang="ja-JP" altLang="en-US" dirty="0"/>
              <a:t>関数、</a:t>
            </a:r>
            <a:r>
              <a:rPr kumimoji="1" lang="en-US" altLang="ja-JP" dirty="0"/>
              <a:t>FALSE</a:t>
            </a:r>
            <a:r>
              <a:rPr kumimoji="1" lang="ja-JP" altLang="en-US" dirty="0"/>
              <a:t>関数ともに中央揃えで表示される。</a:t>
            </a:r>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26</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結合する文字列のセルが多い場合、</a:t>
            </a:r>
            <a:r>
              <a:rPr kumimoji="1" lang="en-US" altLang="ja-JP" dirty="0"/>
              <a:t>CONCATENATE</a:t>
            </a:r>
            <a:r>
              <a:rPr kumimoji="1" lang="ja-JP" altLang="en-US" dirty="0"/>
              <a:t>関数を使用する方がいい場合もある。</a:t>
            </a:r>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27</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スペースを使用する例はあまり多くない。</a:t>
            </a:r>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28</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29</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ネスト </a:t>
            </a:r>
            <a:r>
              <a:rPr kumimoji="1" lang="en-US" altLang="ja-JP" dirty="0"/>
              <a:t>nest</a:t>
            </a:r>
            <a:r>
              <a:rPr kumimoji="1" lang="ja-JP" altLang="en-US" dirty="0"/>
              <a:t>：入れ子。複雑な条件による分岐などを行う。複数の関数を </a:t>
            </a:r>
            <a:r>
              <a:rPr kumimoji="1" lang="en-US" altLang="ja-JP" dirty="0"/>
              <a:t>1 </a:t>
            </a:r>
            <a:r>
              <a:rPr kumimoji="1" lang="ja-JP" altLang="en-US" dirty="0" err="1"/>
              <a:t>つの</a:t>
            </a:r>
            <a:r>
              <a:rPr kumimoji="1" lang="ja-JP" altLang="en-US" dirty="0"/>
              <a:t>式に結合する方法のこと</a:t>
            </a:r>
            <a:endParaRPr kumimoji="1" lang="en-US" altLang="ja-JP" dirty="0"/>
          </a:p>
          <a:p>
            <a:r>
              <a:rPr kumimoji="1" lang="en-US" altLang="ja-JP" dirty="0"/>
              <a:t>Excel2003</a:t>
            </a:r>
            <a:r>
              <a:rPr kumimoji="1" lang="ja-JP" altLang="en-US" dirty="0"/>
              <a:t>までは</a:t>
            </a:r>
            <a:r>
              <a:rPr kumimoji="1" lang="en-US" altLang="ja-JP" dirty="0"/>
              <a:t>7</a:t>
            </a:r>
            <a:r>
              <a:rPr kumimoji="1" lang="ja-JP" altLang="en-US" dirty="0"/>
              <a:t>レベル。</a:t>
            </a:r>
            <a:endParaRPr kumimoji="1" lang="en-US" altLang="ja-JP" dirty="0"/>
          </a:p>
          <a:p>
            <a:r>
              <a:rPr kumimoji="1" lang="en-US" altLang="ja-JP" dirty="0"/>
              <a:t>IF </a:t>
            </a:r>
            <a:r>
              <a:rPr kumimoji="1" lang="ja-JP" altLang="en-US" dirty="0"/>
              <a:t>関数 </a:t>
            </a:r>
            <a:r>
              <a:rPr kumimoji="1" lang="en-US" altLang="ja-JP" dirty="0"/>
              <a:t>– </a:t>
            </a:r>
            <a:r>
              <a:rPr kumimoji="1" lang="ja-JP" altLang="en-US" dirty="0"/>
              <a:t>入れ子になった式と問題の回避　</a:t>
            </a:r>
            <a:r>
              <a:rPr kumimoji="1" lang="en-US" altLang="ja-JP" dirty="0"/>
              <a:t>https://support.office.com/ja-jp/article/if-%E9%96%A2%E6%95%B0-%E2%80%93-%E5%85%A5%E3%82%8C%E5%AD%90%E3%81%AB%E3%81%AA%E3%81%A3%E3%81%9F%E5%BC%8F%E3%81%A8%E5%95%8F%E9%A1%8C%E3%81%AE%E5%9B%9E%E9%81%BF-0b22ff44-f149-44ba-aeb5-4ef99da241c8</a:t>
            </a:r>
          </a:p>
          <a:p>
            <a:r>
              <a:rPr kumimoji="1" lang="ja-JP" altLang="en-US" dirty="0"/>
              <a:t>「複数の </a:t>
            </a:r>
            <a:r>
              <a:rPr kumimoji="1" lang="en-US" altLang="ja-JP" dirty="0"/>
              <a:t>IF </a:t>
            </a:r>
            <a:r>
              <a:rPr kumimoji="1" lang="ja-JP" altLang="en-US" dirty="0"/>
              <a:t>ステートメントを正しく構築し、ロジックが各条件を経由し、最後まで正しく計算されるようにするには、膨大な思考が必要になります。式の入れ子構造を </a:t>
            </a:r>
            <a:r>
              <a:rPr kumimoji="1" lang="en-US" altLang="ja-JP" dirty="0"/>
              <a:t>100% </a:t>
            </a:r>
            <a:r>
              <a:rPr kumimoji="1" lang="ja-JP" altLang="en-US" dirty="0"/>
              <a:t>正確に構築しなければ、式の機能する確率が </a:t>
            </a:r>
            <a:r>
              <a:rPr kumimoji="1" lang="en-US" altLang="ja-JP" dirty="0"/>
              <a:t>75% </a:t>
            </a:r>
            <a:r>
              <a:rPr kumimoji="1" lang="ja-JP" altLang="en-US" dirty="0"/>
              <a:t>になり、</a:t>
            </a:r>
            <a:r>
              <a:rPr kumimoji="1" lang="en-US" altLang="ja-JP" dirty="0"/>
              <a:t>25% </a:t>
            </a:r>
            <a:r>
              <a:rPr kumimoji="1" lang="ja-JP" altLang="en-US" dirty="0"/>
              <a:t>の確率で予想外の結果が返されるといったことが起こる可能性があります。残念ながら、予想外の結果が返される確率が </a:t>
            </a:r>
            <a:r>
              <a:rPr kumimoji="1" lang="en-US" altLang="ja-JP" dirty="0"/>
              <a:t>25% </a:t>
            </a:r>
            <a:r>
              <a:rPr kumimoji="1" lang="ja-JP" altLang="en-US" dirty="0"/>
              <a:t>などは低い方です。」（</a:t>
            </a:r>
            <a:r>
              <a:rPr kumimoji="1" lang="en-US" altLang="ja-JP" dirty="0"/>
              <a:t>Microsoft</a:t>
            </a:r>
            <a:r>
              <a:rPr kumimoji="1" lang="ja-JP" altLang="en-US" dirty="0"/>
              <a:t>ホームページ　「</a:t>
            </a:r>
            <a:r>
              <a:rPr kumimoji="1" lang="en-US" altLang="ja-JP" dirty="0"/>
              <a:t>IF </a:t>
            </a:r>
            <a:r>
              <a:rPr kumimoji="1" lang="ja-JP" altLang="en-US" dirty="0"/>
              <a:t>関数 </a:t>
            </a:r>
            <a:r>
              <a:rPr kumimoji="1" lang="en-US" altLang="ja-JP" dirty="0"/>
              <a:t>– </a:t>
            </a:r>
            <a:r>
              <a:rPr kumimoji="1" lang="ja-JP" altLang="en-US" dirty="0"/>
              <a:t>入れ子になった式と問題の回避」から）</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32</a:t>
            </a:fld>
            <a:endParaRPr kumimoji="1" lang="ja-JP" altLang="en-US"/>
          </a:p>
        </p:txBody>
      </p:sp>
    </p:spTree>
    <p:extLst>
      <p:ext uri="{BB962C8B-B14F-4D97-AF65-F5344CB8AC3E}">
        <p14:creationId xmlns:p14="http://schemas.microsoft.com/office/powerpoint/2010/main" val="2556497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編集</a:t>
            </a:r>
            <a:r>
              <a:rPr kumimoji="1" lang="en-US" altLang="ja-JP" dirty="0"/>
              <a:t>]</a:t>
            </a:r>
            <a:r>
              <a:rPr kumimoji="1" lang="ja-JP" altLang="en-US" dirty="0"/>
              <a:t>グループの</a:t>
            </a:r>
            <a:r>
              <a:rPr kumimoji="1" lang="en-US" altLang="ja-JP" dirty="0"/>
              <a:t>[</a:t>
            </a:r>
            <a:r>
              <a:rPr kumimoji="1" lang="ja-JP" altLang="en-US" dirty="0"/>
              <a:t>オート</a:t>
            </a:r>
            <a:r>
              <a:rPr kumimoji="1" lang="en-US" altLang="ja-JP" dirty="0"/>
              <a:t>SUM]</a:t>
            </a:r>
            <a:r>
              <a:rPr kumimoji="1" lang="ja-JP" altLang="en-US" dirty="0"/>
              <a:t>ボタンは機能が限られた関数ボタンです。</a:t>
            </a:r>
            <a:endParaRPr kumimoji="1" lang="en-US" altLang="ja-JP" dirty="0"/>
          </a:p>
          <a:p>
            <a:r>
              <a:rPr kumimoji="1" lang="ja-JP" altLang="en-US" dirty="0"/>
              <a:t>オート</a:t>
            </a:r>
            <a:r>
              <a:rPr kumimoji="1" lang="en-US" altLang="ja-JP" dirty="0"/>
              <a:t>SUM</a:t>
            </a:r>
            <a:r>
              <a:rPr kumimoji="1" lang="ja-JP" altLang="en-US" dirty="0"/>
              <a:t>は文字通り＜合計＞を出すだけのボタン（機能）。</a:t>
            </a:r>
            <a:endParaRPr kumimoji="1" lang="en-US" altLang="ja-JP" dirty="0"/>
          </a:p>
          <a:p>
            <a:r>
              <a:rPr kumimoji="1" lang="en-US" altLang="ja-JP" dirty="0"/>
              <a:t>Excel</a:t>
            </a:r>
            <a:r>
              <a:rPr kumimoji="1" lang="ja-JP" altLang="en-US" dirty="0"/>
              <a:t>が合計を出すソフトと勘違いさせる問題のある機能です。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33</a:t>
            </a:fld>
            <a:endParaRPr kumimoji="1" lang="ja-JP" altLang="en-US"/>
          </a:p>
        </p:txBody>
      </p:sp>
    </p:spTree>
    <p:extLst>
      <p:ext uri="{BB962C8B-B14F-4D97-AF65-F5344CB8AC3E}">
        <p14:creationId xmlns:p14="http://schemas.microsoft.com/office/powerpoint/2010/main" val="15424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オート</a:t>
            </a:r>
            <a:r>
              <a:rPr kumimoji="1" lang="en-US" altLang="ja-JP" dirty="0"/>
              <a:t>SUM]</a:t>
            </a:r>
            <a:r>
              <a:rPr kumimoji="1" lang="ja-JP" altLang="en-US" dirty="0"/>
              <a:t>ボタンは機能が限られた関数ボタンです。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34</a:t>
            </a:fld>
            <a:endParaRPr kumimoji="1" lang="ja-JP" altLang="en-US"/>
          </a:p>
        </p:txBody>
      </p:sp>
    </p:spTree>
    <p:extLst>
      <p:ext uri="{BB962C8B-B14F-4D97-AF65-F5344CB8AC3E}">
        <p14:creationId xmlns:p14="http://schemas.microsoft.com/office/powerpoint/2010/main" val="331330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Excel</a:t>
            </a:r>
            <a:r>
              <a:rPr lang="ja-JP" altLang="en-US" dirty="0"/>
              <a:t>ファイル「</a:t>
            </a:r>
            <a:r>
              <a:rPr lang="en-US" altLang="ja-JP" dirty="0"/>
              <a:t>Excel2016</a:t>
            </a:r>
            <a:r>
              <a:rPr lang="ja-JP" altLang="en-US" dirty="0"/>
              <a:t>基本</a:t>
            </a:r>
            <a:r>
              <a:rPr lang="en-US" altLang="ja-JP" dirty="0"/>
              <a:t>2</a:t>
            </a:r>
            <a:r>
              <a:rPr lang="ja-JP" altLang="en-US" dirty="0"/>
              <a:t>練習</a:t>
            </a:r>
            <a:r>
              <a:rPr lang="en-US" altLang="ja-JP" dirty="0"/>
              <a:t>.</a:t>
            </a:r>
            <a:r>
              <a:rPr lang="en-US" altLang="ja-JP" dirty="0" err="1"/>
              <a:t>xlsx</a:t>
            </a:r>
            <a:r>
              <a:rPr lang="ja-JP" altLang="en-US" dirty="0"/>
              <a:t>」のシート</a:t>
            </a:r>
            <a:r>
              <a:rPr lang="en-US" altLang="ja-JP" dirty="0"/>
              <a:t>[</a:t>
            </a:r>
            <a:r>
              <a:rPr lang="ja-JP" altLang="en-US" dirty="0"/>
              <a:t>数式について</a:t>
            </a:r>
            <a:r>
              <a:rPr lang="en-US" altLang="ja-JP" dirty="0"/>
              <a:t>2]</a:t>
            </a:r>
            <a:r>
              <a:rPr lang="ja-JP" altLang="en-US" dirty="0"/>
              <a:t>を使います。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練習</a:t>
            </a:r>
            <a:r>
              <a:rPr kumimoji="1" lang="en-US" altLang="ja-JP" b="0" dirty="0"/>
              <a:t>6</a:t>
            </a:r>
            <a:r>
              <a:rPr kumimoji="1" lang="ja-JP" altLang="en-US" b="0" dirty="0"/>
              <a:t>でセル</a:t>
            </a:r>
            <a:r>
              <a:rPr kumimoji="1" lang="en-US" altLang="ja-JP" b="0" dirty="0"/>
              <a:t>A2</a:t>
            </a:r>
            <a:r>
              <a:rPr kumimoji="1" lang="ja-JP" altLang="en-US" b="0" dirty="0"/>
              <a:t>を「</a:t>
            </a:r>
            <a:r>
              <a:rPr kumimoji="1" lang="en-US" altLang="ja-JP" b="0" dirty="0"/>
              <a:t>5</a:t>
            </a:r>
            <a:r>
              <a:rPr kumimoji="1" lang="ja-JP" altLang="en-US" b="0" dirty="0"/>
              <a:t>」にするとセル</a:t>
            </a:r>
            <a:r>
              <a:rPr kumimoji="1" lang="en-US" altLang="ja-JP" b="0" dirty="0"/>
              <a:t>A5</a:t>
            </a:r>
            <a:r>
              <a:rPr kumimoji="1" lang="ja-JP" altLang="en-US" b="0" dirty="0"/>
              <a:t>の値はどうなるか。</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練習</a:t>
            </a:r>
            <a:r>
              <a:rPr kumimoji="1" lang="en-US" altLang="ja-JP" b="0" dirty="0"/>
              <a:t>7</a:t>
            </a:r>
            <a:r>
              <a:rPr kumimoji="1" lang="ja-JP" altLang="en-US" b="0" dirty="0"/>
              <a:t>でセル</a:t>
            </a:r>
            <a:r>
              <a:rPr kumimoji="1" lang="en-US" altLang="ja-JP" b="0" dirty="0"/>
              <a:t>A2</a:t>
            </a:r>
            <a:r>
              <a:rPr kumimoji="1" lang="ja-JP" altLang="en-US" b="0" dirty="0"/>
              <a:t>に「</a:t>
            </a:r>
            <a:r>
              <a:rPr kumimoji="1" lang="en-US" altLang="ja-JP" b="0" dirty="0"/>
              <a:t>4B</a:t>
            </a:r>
            <a:r>
              <a:rPr kumimoji="1" lang="ja-JP" altLang="en-US" b="0" dirty="0"/>
              <a:t>」と入力するとセル</a:t>
            </a:r>
            <a:r>
              <a:rPr kumimoji="1" lang="en-US" altLang="ja-JP" b="0" dirty="0"/>
              <a:t>A5</a:t>
            </a:r>
            <a:r>
              <a:rPr kumimoji="1" lang="ja-JP" altLang="en-US" b="0" dirty="0"/>
              <a:t>の表示はどうなるか。</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練習</a:t>
            </a:r>
            <a:r>
              <a:rPr kumimoji="1" lang="en-US" altLang="ja-JP" b="0" dirty="0"/>
              <a:t>8</a:t>
            </a:r>
            <a:r>
              <a:rPr kumimoji="1" lang="ja-JP" altLang="en-US" b="0" dirty="0"/>
              <a:t>でセル</a:t>
            </a:r>
            <a:r>
              <a:rPr kumimoji="1" lang="en-US" altLang="ja-JP" b="0" dirty="0"/>
              <a:t>A6</a:t>
            </a:r>
            <a:r>
              <a:rPr kumimoji="1" lang="ja-JP" altLang="en-US" b="0" dirty="0"/>
              <a:t>に「</a:t>
            </a:r>
            <a:r>
              <a:rPr kumimoji="1" lang="en-US" altLang="ja-JP" b="0" dirty="0"/>
              <a:t>="2A"</a:t>
            </a:r>
            <a:r>
              <a:rPr kumimoji="1" lang="ja-JP" altLang="en-US" b="0" dirty="0"/>
              <a:t>」と「</a:t>
            </a:r>
            <a:r>
              <a:rPr kumimoji="1" lang="en-US" altLang="ja-JP" b="0" dirty="0"/>
              <a:t>"(</a:t>
            </a:r>
            <a:r>
              <a:rPr kumimoji="1" lang="ja-JP" altLang="en-US" b="0" dirty="0"/>
              <a:t>ダブルクォーテーション</a:t>
            </a:r>
            <a:r>
              <a:rPr kumimoji="1" lang="en-US" altLang="ja-JP" b="0" dirty="0"/>
              <a:t>)</a:t>
            </a:r>
            <a:r>
              <a:rPr kumimoji="1" lang="ja-JP" altLang="en-US" b="0" dirty="0"/>
              <a:t>」で</a:t>
            </a:r>
            <a:r>
              <a:rPr kumimoji="1" lang="en-US" altLang="ja-JP" b="0" dirty="0"/>
              <a:t>2A</a:t>
            </a:r>
            <a:r>
              <a:rPr kumimoji="1" lang="ja-JP" altLang="en-US" b="0" dirty="0"/>
              <a:t>を囲んで入力するとどうなるか。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3</a:t>
            </a:fld>
            <a:endParaRPr kumimoji="1" lang="ja-JP" altLang="en-US"/>
          </a:p>
        </p:txBody>
      </p:sp>
    </p:spTree>
    <p:extLst>
      <p:ext uri="{BB962C8B-B14F-4D97-AF65-F5344CB8AC3E}">
        <p14:creationId xmlns:p14="http://schemas.microsoft.com/office/powerpoint/2010/main" val="170691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オートカルクは合計、平均、データの個数、数値の個数、最小値、最大値を表示できます。データの個数は数値以外のデータも数えます。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Excel2003</a:t>
            </a:r>
            <a:r>
              <a:rPr kumimoji="1" lang="ja-JP" altLang="en-US" dirty="0"/>
              <a:t>では</a:t>
            </a:r>
            <a:r>
              <a:rPr kumimoji="1" lang="en-US" altLang="ja-JP" dirty="0"/>
              <a:t>1</a:t>
            </a:r>
            <a:r>
              <a:rPr kumimoji="1" lang="ja-JP" altLang="en-US" dirty="0"/>
              <a:t>関数だった。</a:t>
            </a:r>
            <a:r>
              <a:rPr kumimoji="1" lang="en-US" altLang="ja-JP" dirty="0"/>
              <a:t>1</a:t>
            </a:r>
            <a:r>
              <a:rPr kumimoji="1" lang="ja-JP" altLang="en-US" dirty="0"/>
              <a:t>度に計算（表示）できるのは、最大</a:t>
            </a:r>
            <a:r>
              <a:rPr kumimoji="1" lang="en-US" altLang="ja-JP" dirty="0"/>
              <a:t>6</a:t>
            </a:r>
            <a:r>
              <a:rPr kumimoji="1" lang="ja-JP" altLang="en-US" dirty="0"/>
              <a:t>関数。あくまで表示機能。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離れたセルを集計するには、</a:t>
            </a:r>
            <a:r>
              <a:rPr lang="en-US" altLang="ja-JP" dirty="0"/>
              <a:t>Ctrl</a:t>
            </a:r>
            <a:r>
              <a:rPr lang="ja-JP" altLang="en-US" dirty="0"/>
              <a:t>キーを押しながらセルを選択する。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35</a:t>
            </a:fld>
            <a:endParaRPr kumimoji="1" lang="ja-JP" altLang="en-US"/>
          </a:p>
        </p:txBody>
      </p:sp>
    </p:spTree>
    <p:extLst>
      <p:ext uri="{BB962C8B-B14F-4D97-AF65-F5344CB8AC3E}">
        <p14:creationId xmlns:p14="http://schemas.microsoft.com/office/powerpoint/2010/main" val="240751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練習</a:t>
            </a:r>
            <a:r>
              <a:rPr kumimoji="1" lang="en-US" altLang="ja-JP" b="0" dirty="0"/>
              <a:t>9</a:t>
            </a:r>
            <a:r>
              <a:rPr kumimoji="1" lang="ja-JP" altLang="en-US" b="0" dirty="0"/>
              <a:t>でセル</a:t>
            </a:r>
            <a:r>
              <a:rPr kumimoji="1" lang="en-US" altLang="ja-JP" b="0" dirty="0"/>
              <a:t>A7</a:t>
            </a:r>
            <a:r>
              <a:rPr kumimoji="1" lang="ja-JP" altLang="en-US" b="0" dirty="0"/>
              <a:t>に「＝</a:t>
            </a:r>
            <a:r>
              <a:rPr kumimoji="1" lang="en-US" altLang="ja-JP" b="0" dirty="0"/>
              <a:t>2A</a:t>
            </a:r>
            <a:r>
              <a:rPr kumimoji="1" lang="ja-JP" altLang="en-US" b="0" dirty="0"/>
              <a:t>」にするとどうなるか。</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入力時に関数一覧画面が表示される。</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はいの</a:t>
            </a:r>
            <a:r>
              <a:rPr kumimoji="1" lang="ja-JP" altLang="en-US" b="0" dirty="0" err="1"/>
              <a:t>場合と</a:t>
            </a:r>
            <a:r>
              <a:rPr kumimoji="1" lang="ja-JP" altLang="en-US" b="0" dirty="0"/>
              <a:t>いいえの場合をそれぞれ確認します。</a:t>
            </a:r>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4</a:t>
            </a:fld>
            <a:endParaRPr kumimoji="1" lang="ja-JP" altLang="en-US"/>
          </a:p>
        </p:txBody>
      </p:sp>
    </p:spTree>
    <p:extLst>
      <p:ext uri="{BB962C8B-B14F-4D97-AF65-F5344CB8AC3E}">
        <p14:creationId xmlns:p14="http://schemas.microsoft.com/office/powerpoint/2010/main" val="74217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新しいシートを追加します。</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5</a:t>
            </a:fld>
            <a:endParaRPr kumimoji="1" lang="ja-JP" altLang="en-US"/>
          </a:p>
        </p:txBody>
      </p:sp>
    </p:spTree>
    <p:extLst>
      <p:ext uri="{BB962C8B-B14F-4D97-AF65-F5344CB8AC3E}">
        <p14:creationId xmlns:p14="http://schemas.microsoft.com/office/powerpoint/2010/main" val="227863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新しいシートを追加します。</a:t>
            </a:r>
            <a:endParaRPr kumimoji="1" lang="en-US" altLang="ja-JP" dirty="0"/>
          </a:p>
          <a:p>
            <a:r>
              <a:rPr kumimoji="1" lang="ja-JP" altLang="en-US" dirty="0"/>
              <a:t>シートは列と行から成り立っています。列番号は</a:t>
            </a:r>
            <a:r>
              <a:rPr kumimoji="1" lang="en-US" altLang="ja-JP" dirty="0"/>
              <a:t>A,B</a:t>
            </a:r>
            <a:r>
              <a:rPr kumimoji="1" lang="ja-JP" altLang="en-US" dirty="0" err="1"/>
              <a:t>とアルファ</a:t>
            </a:r>
            <a:r>
              <a:rPr kumimoji="1" lang="ja-JP" altLang="en-US" dirty="0"/>
              <a:t>ベットで行番号は</a:t>
            </a:r>
            <a:r>
              <a:rPr kumimoji="1" lang="en-US" altLang="ja-JP" dirty="0"/>
              <a:t>1,2</a:t>
            </a:r>
            <a:r>
              <a:rPr kumimoji="1" lang="ja-JP" altLang="en-US" dirty="0"/>
              <a:t>と数値で表されます。</a:t>
            </a:r>
            <a:endParaRPr kumimoji="1" lang="en-US" altLang="ja-JP" dirty="0"/>
          </a:p>
          <a:p>
            <a:r>
              <a:rPr kumimoji="1" lang="ja-JP" altLang="en-US" dirty="0"/>
              <a:t>セル番地を数式で使用する場合は、直接入力する方法とマウスで選択する方法がある。</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6</a:t>
            </a:fld>
            <a:endParaRPr kumimoji="1" lang="ja-JP" altLang="en-US"/>
          </a:p>
        </p:txBody>
      </p:sp>
    </p:spTree>
    <p:extLst>
      <p:ext uri="{BB962C8B-B14F-4D97-AF65-F5344CB8AC3E}">
        <p14:creationId xmlns:p14="http://schemas.microsoft.com/office/powerpoint/2010/main" val="107725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数式のセル番号は大文字に変更されます。関数も英大文字になります。</a:t>
            </a:r>
            <a:endParaRPr kumimoji="1" lang="en-US" altLang="ja-JP" dirty="0"/>
          </a:p>
          <a:p>
            <a:r>
              <a:rPr kumimoji="1" lang="ja-JP" altLang="en-US" dirty="0"/>
              <a:t>セル参照時には参照先を選択している時に色違いの矩形（くけい）が表示されます。</a:t>
            </a:r>
            <a:endParaRPr kumimoji="1" lang="en-US" altLang="ja-JP" dirty="0"/>
          </a:p>
          <a:p>
            <a:r>
              <a:rPr kumimoji="1" lang="ja-JP" altLang="en-US" dirty="0"/>
              <a:t>セル参照：</a:t>
            </a:r>
            <a:r>
              <a:rPr kumimoji="1" lang="en-US" altLang="ja-JP" dirty="0"/>
              <a:t>cell reference</a:t>
            </a:r>
          </a:p>
          <a:p>
            <a:endParaRPr kumimoji="1" lang="ja-JP" altLang="en-US"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7</a:t>
            </a:fld>
            <a:endParaRPr kumimoji="1" lang="ja-JP" altLang="en-US"/>
          </a:p>
        </p:txBody>
      </p:sp>
    </p:spTree>
    <p:extLst>
      <p:ext uri="{BB962C8B-B14F-4D97-AF65-F5344CB8AC3E}">
        <p14:creationId xmlns:p14="http://schemas.microsoft.com/office/powerpoint/2010/main" val="23751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新しいシートを追加します。</a:t>
            </a:r>
            <a:endParaRPr kumimoji="1" lang="en-US" altLang="ja-JP" dirty="0"/>
          </a:p>
          <a:p>
            <a:r>
              <a:rPr kumimoji="1" lang="ja-JP" altLang="en-US" dirty="0"/>
              <a:t>セル番地を数式で使用する場合は、直接入力する方法とマウスで選択する方法がある。</a:t>
            </a:r>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8</a:t>
            </a:fld>
            <a:endParaRPr kumimoji="1" lang="ja-JP" altLang="en-US"/>
          </a:p>
        </p:txBody>
      </p:sp>
    </p:spTree>
    <p:extLst>
      <p:ext uri="{BB962C8B-B14F-4D97-AF65-F5344CB8AC3E}">
        <p14:creationId xmlns:p14="http://schemas.microsoft.com/office/powerpoint/2010/main" val="366318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セルがあれば数式は入力できます。</a:t>
            </a:r>
            <a:endParaRPr kumimoji="1" lang="en-US" altLang="ja-JP" dirty="0"/>
          </a:p>
          <a:p>
            <a:r>
              <a:rPr kumimoji="1" lang="ja-JP" altLang="en-US" dirty="0"/>
              <a:t>数式バーの表示</a:t>
            </a:r>
            <a:r>
              <a:rPr kumimoji="1" lang="en-US" altLang="ja-JP" dirty="0"/>
              <a:t>/</a:t>
            </a:r>
            <a:r>
              <a:rPr kumimoji="1" lang="ja-JP" altLang="en-US" dirty="0"/>
              <a:t>非表示はリボン</a:t>
            </a:r>
            <a:r>
              <a:rPr kumimoji="1" lang="en-US" altLang="ja-JP" dirty="0"/>
              <a:t>[</a:t>
            </a:r>
            <a:r>
              <a:rPr kumimoji="1" lang="ja-JP" altLang="en-US" dirty="0"/>
              <a:t>表示</a:t>
            </a:r>
            <a:r>
              <a:rPr kumimoji="1" lang="en-US" altLang="ja-JP" dirty="0"/>
              <a:t>]</a:t>
            </a:r>
            <a:r>
              <a:rPr kumimoji="1" lang="ja-JP" altLang="en-US" dirty="0"/>
              <a:t>タブの</a:t>
            </a:r>
            <a:r>
              <a:rPr kumimoji="1" lang="en-US" altLang="ja-JP" dirty="0"/>
              <a:t>[</a:t>
            </a:r>
            <a:r>
              <a:rPr kumimoji="1" lang="ja-JP" altLang="en-US" dirty="0"/>
              <a:t>表示</a:t>
            </a:r>
            <a:r>
              <a:rPr kumimoji="1" lang="en-US" altLang="ja-JP" dirty="0"/>
              <a:t>]</a:t>
            </a:r>
            <a:r>
              <a:rPr kumimoji="1" lang="ja-JP" altLang="en-US" dirty="0"/>
              <a:t>グループにある</a:t>
            </a:r>
            <a:r>
              <a:rPr kumimoji="1" lang="en-US" altLang="ja-JP" dirty="0"/>
              <a:t>[</a:t>
            </a:r>
            <a:r>
              <a:rPr kumimoji="1" lang="ja-JP" altLang="en-US" dirty="0"/>
              <a:t>数式バー</a:t>
            </a:r>
            <a:r>
              <a:rPr kumimoji="1" lang="en-US" altLang="ja-JP" dirty="0"/>
              <a:t>]</a:t>
            </a:r>
            <a:r>
              <a:rPr kumimoji="1" lang="ja-JP" altLang="en-US" dirty="0"/>
              <a:t>のオンオフで切替されます。</a:t>
            </a:r>
            <a:endParaRPr kumimoji="1" lang="en-US" altLang="ja-JP" dirty="0"/>
          </a:p>
          <a:p>
            <a:r>
              <a:rPr kumimoji="1" lang="ja-JP" altLang="en-US" dirty="0"/>
              <a:t>日付は年月日を表示します。時刻は時分秒を表示します。</a:t>
            </a:r>
            <a:endParaRPr kumimoji="1" lang="en-US" altLang="ja-JP" dirty="0"/>
          </a:p>
          <a:p>
            <a:r>
              <a:rPr kumimoji="1" lang="ja-JP" altLang="en-US" dirty="0"/>
              <a:t>数式バーの表示幅は広げることができます。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D2645FA-2036-4AF5-8F1F-EA1BBB04C23B}" type="slidenum">
              <a:rPr kumimoji="1" lang="ja-JP" altLang="en-US" smtClean="0"/>
              <a:pPr/>
              <a:t>9</a:t>
            </a:fld>
            <a:endParaRPr kumimoji="1" lang="ja-JP" altLang="en-US"/>
          </a:p>
        </p:txBody>
      </p:sp>
    </p:spTree>
    <p:extLst>
      <p:ext uri="{BB962C8B-B14F-4D97-AF65-F5344CB8AC3E}">
        <p14:creationId xmlns:p14="http://schemas.microsoft.com/office/powerpoint/2010/main" val="168903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332757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10865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1940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21497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345620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r>
              <a:rPr kumimoji="1" lang="en-US" altLang="ja-JP"/>
              <a:t>2018/8/31</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13499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r>
              <a:rPr kumimoji="1" lang="en-US" altLang="ja-JP"/>
              <a:t>2018/8/31</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Version2</a:t>
            </a:r>
            <a:endParaRPr kumimoji="1" lang="ja-JP" altLang="en-US"/>
          </a:p>
        </p:txBody>
      </p:sp>
      <p:sp>
        <p:nvSpPr>
          <p:cNvPr id="9" name="スライド番号プレースホルダ 8"/>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333751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r>
              <a:rPr kumimoji="1" lang="en-US" altLang="ja-JP"/>
              <a:t>2018/8/31</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a:t>SystemKOMACO Version2</a:t>
            </a:r>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18344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a:t>2018/8/31</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a:t>SystemKOMACO Version2</a:t>
            </a:r>
            <a:endParaRPr kumimoji="1" lang="ja-JP" altLang="en-US"/>
          </a:p>
        </p:txBody>
      </p:sp>
      <p:sp>
        <p:nvSpPr>
          <p:cNvPr id="4" name="スライド番号プレースホルダ 3"/>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124138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r>
              <a:rPr kumimoji="1" lang="en-US" altLang="ja-JP"/>
              <a:t>2018/8/31</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71527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r>
              <a:rPr kumimoji="1" lang="en-US" altLang="ja-JP"/>
              <a:t>2018/8/31</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133565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2018/8/31</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SystemKOMACO Version2</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0BDDF-823E-4117-AFCC-1FE62EE9C807}" type="slidenum">
              <a:rPr kumimoji="1" lang="ja-JP" altLang="en-US" smtClean="0"/>
              <a:pPr/>
              <a:t>‹#›</a:t>
            </a:fld>
            <a:endParaRPr kumimoji="1" lang="ja-JP" altLang="en-US"/>
          </a:p>
        </p:txBody>
      </p:sp>
    </p:spTree>
    <p:extLst>
      <p:ext uri="{BB962C8B-B14F-4D97-AF65-F5344CB8AC3E}">
        <p14:creationId xmlns:p14="http://schemas.microsoft.com/office/powerpoint/2010/main" val="439069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molten.co.jp/sports/jp/football/ball_standards/index.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office.com/ja-jp/article/Excel-%E9%96%A2%E6%95%B0-%E3%82%A2%E3%83%AB%E3%83%95%E3%82%A1%E3%83%99%E3%83%83%E3%83%88%E9%A0%86-b3944572-255d-4efb-bb96-c6d90033e188#bm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upport.office.com/ja-jp/article/excel-%E9%96%A2%E6%95%B0-%E6%A9%9F%E8%83%BD%E5%88%A5-5f91f4e9-7b42-46d2-9bd1-63f26a86c0eb?ui=ja-JP&amp;rs=ja-JP&amp;ad=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style>
          <a:lnRef idx="2">
            <a:schemeClr val="accent4"/>
          </a:lnRef>
          <a:fillRef idx="1">
            <a:schemeClr val="lt1"/>
          </a:fillRef>
          <a:effectRef idx="0">
            <a:schemeClr val="accent4"/>
          </a:effectRef>
          <a:fontRef idx="minor">
            <a:schemeClr val="dk1"/>
          </a:fontRef>
        </p:style>
        <p:txBody>
          <a:bodyPr/>
          <a:lstStyle/>
          <a:p>
            <a:r>
              <a:rPr kumimoji="1" lang="en-US" altLang="ja-JP" dirty="0"/>
              <a:t>Excel 2016 </a:t>
            </a:r>
            <a:r>
              <a:rPr kumimoji="1" lang="ja-JP" altLang="en-US" dirty="0"/>
              <a:t>基本</a:t>
            </a:r>
            <a:r>
              <a:rPr kumimoji="1" lang="en-US" altLang="ja-JP" dirty="0"/>
              <a:t>2</a:t>
            </a:r>
            <a:endParaRPr kumimoji="1" lang="ja-JP" altLang="en-US" dirty="0"/>
          </a:p>
        </p:txBody>
      </p:sp>
      <p:sp>
        <p:nvSpPr>
          <p:cNvPr id="3" name="サブタイトル 2"/>
          <p:cNvSpPr>
            <a:spLocks noGrp="1"/>
          </p:cNvSpPr>
          <p:nvPr>
            <p:ph type="subTitle" idx="1"/>
          </p:nvPr>
        </p:nvSpPr>
        <p:spPr>
          <a:xfrm>
            <a:off x="1371600" y="3886200"/>
            <a:ext cx="6400800" cy="612000"/>
          </a:xfrm>
        </p:spPr>
        <p:style>
          <a:lnRef idx="2">
            <a:schemeClr val="accent6"/>
          </a:lnRef>
          <a:fillRef idx="1">
            <a:schemeClr val="lt1"/>
          </a:fillRef>
          <a:effectRef idx="0">
            <a:schemeClr val="accent6"/>
          </a:effectRef>
          <a:fontRef idx="minor">
            <a:schemeClr val="dk1"/>
          </a:fontRef>
        </p:style>
        <p:txBody>
          <a:bodyPr/>
          <a:lstStyle/>
          <a:p>
            <a:r>
              <a:rPr kumimoji="1" lang="ja-JP" altLang="en-US" dirty="0"/>
              <a:t>数式　演算子　関数</a:t>
            </a:r>
          </a:p>
        </p:txBody>
      </p:sp>
      <p:sp>
        <p:nvSpPr>
          <p:cNvPr id="5" name="テキスト ボックス 4">
            <a:extLst>
              <a:ext uri="{FF2B5EF4-FFF2-40B4-BE49-F238E27FC236}">
                <a16:creationId xmlns:a16="http://schemas.microsoft.com/office/drawing/2014/main" id="{AE4B9BAC-84B0-4386-A089-9D1671A7FF2C}"/>
              </a:ext>
            </a:extLst>
          </p:cNvPr>
          <p:cNvSpPr txBox="1"/>
          <p:nvPr/>
        </p:nvSpPr>
        <p:spPr>
          <a:xfrm>
            <a:off x="685800" y="5723964"/>
            <a:ext cx="7772400" cy="369332"/>
          </a:xfrm>
          <a:prstGeom prst="rect">
            <a:avLst/>
          </a:prstGeom>
          <a:noFill/>
        </p:spPr>
        <p:txBody>
          <a:bodyPr wrap="square" rtlCol="0">
            <a:spAutoFit/>
          </a:bodyPr>
          <a:lstStyle/>
          <a:p>
            <a:pPr algn="r"/>
            <a:r>
              <a:rPr lang="en-US" altLang="ja-JP" dirty="0"/>
              <a:t>Excel</a:t>
            </a:r>
            <a:r>
              <a:rPr lang="ja-JP" altLang="en-US" dirty="0"/>
              <a:t>ファイル「</a:t>
            </a:r>
            <a:r>
              <a:rPr lang="en-US" altLang="ja-JP" dirty="0"/>
              <a:t>Excel2016</a:t>
            </a:r>
            <a:r>
              <a:rPr lang="ja-JP" altLang="en-US" dirty="0"/>
              <a:t>基本</a:t>
            </a:r>
            <a:r>
              <a:rPr lang="en-US" altLang="ja-JP" dirty="0"/>
              <a:t>2</a:t>
            </a:r>
            <a:r>
              <a:rPr lang="ja-JP" altLang="en-US" dirty="0"/>
              <a:t>練習</a:t>
            </a:r>
            <a:r>
              <a:rPr lang="en-US" altLang="ja-JP" dirty="0"/>
              <a:t>.</a:t>
            </a:r>
            <a:r>
              <a:rPr lang="en-US" altLang="ja-JP" dirty="0" err="1"/>
              <a:t>xlsx</a:t>
            </a:r>
            <a:r>
              <a:rPr lang="ja-JP" altLang="en-US" dirty="0"/>
              <a:t>」を使用します</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143D0-3072-452E-8E51-426CF139FEA4}"/>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solidFill>
                  <a:schemeClr val="lt1"/>
                </a:solidFill>
                <a:latin typeface="+mn-lt"/>
                <a:ea typeface="+mn-ea"/>
                <a:cs typeface="+mn-cs"/>
              </a:rPr>
              <a:t>数式バーを使う</a:t>
            </a:r>
          </a:p>
        </p:txBody>
      </p:sp>
      <p:pic>
        <p:nvPicPr>
          <p:cNvPr id="8" name="コンテンツ プレースホルダー 7">
            <a:extLst>
              <a:ext uri="{FF2B5EF4-FFF2-40B4-BE49-F238E27FC236}">
                <a16:creationId xmlns:a16="http://schemas.microsoft.com/office/drawing/2014/main" id="{0775D92A-F277-4C14-9AE6-79E6B3D10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659" y="3068960"/>
            <a:ext cx="2107406" cy="1228725"/>
          </a:xfrm>
          <a:ln>
            <a:solidFill>
              <a:schemeClr val="accent6">
                <a:lumMod val="50000"/>
              </a:schemeClr>
            </a:solidFill>
          </a:ln>
        </p:spPr>
      </p:pic>
      <p:sp>
        <p:nvSpPr>
          <p:cNvPr id="4" name="日付プレースホルダー 3">
            <a:extLst>
              <a:ext uri="{FF2B5EF4-FFF2-40B4-BE49-F238E27FC236}">
                <a16:creationId xmlns:a16="http://schemas.microsoft.com/office/drawing/2014/main" id="{DF6297CD-9237-4107-9A98-8855FD78B266}"/>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1C1711CE-CACC-455D-B221-CF6267821799}"/>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F6710C6C-8E32-47CE-A88A-4C58690B638F}"/>
              </a:ext>
            </a:extLst>
          </p:cNvPr>
          <p:cNvSpPr>
            <a:spLocks noGrp="1"/>
          </p:cNvSpPr>
          <p:nvPr>
            <p:ph type="sldNum" sz="quarter" idx="12"/>
          </p:nvPr>
        </p:nvSpPr>
        <p:spPr/>
        <p:txBody>
          <a:bodyPr/>
          <a:lstStyle/>
          <a:p>
            <a:fld id="{E7C0BDDF-823E-4117-AFCC-1FE62EE9C807}" type="slidenum">
              <a:rPr kumimoji="1" lang="ja-JP" altLang="en-US" smtClean="0"/>
              <a:pPr/>
              <a:t>10</a:t>
            </a:fld>
            <a:endParaRPr kumimoji="1" lang="ja-JP" altLang="en-US"/>
          </a:p>
        </p:txBody>
      </p:sp>
      <p:pic>
        <p:nvPicPr>
          <p:cNvPr id="10" name="図 9">
            <a:extLst>
              <a:ext uri="{FF2B5EF4-FFF2-40B4-BE49-F238E27FC236}">
                <a16:creationId xmlns:a16="http://schemas.microsoft.com/office/drawing/2014/main" id="{4B47EE94-4F9D-4CA3-BC05-597C0C385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063875"/>
            <a:ext cx="3421380" cy="3261360"/>
          </a:xfrm>
          <a:prstGeom prst="rect">
            <a:avLst/>
          </a:prstGeom>
          <a:ln>
            <a:solidFill>
              <a:schemeClr val="accent6">
                <a:lumMod val="50000"/>
              </a:schemeClr>
            </a:solidFill>
          </a:ln>
        </p:spPr>
      </p:pic>
      <p:sp>
        <p:nvSpPr>
          <p:cNvPr id="11" name="楕円 10">
            <a:extLst>
              <a:ext uri="{FF2B5EF4-FFF2-40B4-BE49-F238E27FC236}">
                <a16:creationId xmlns:a16="http://schemas.microsoft.com/office/drawing/2014/main" id="{B3F40FF3-DC0D-46A2-96A5-3F09EF3DD179}"/>
              </a:ext>
            </a:extLst>
          </p:cNvPr>
          <p:cNvSpPr/>
          <p:nvPr/>
        </p:nvSpPr>
        <p:spPr>
          <a:xfrm>
            <a:off x="469198" y="306387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1</a:t>
            </a:r>
            <a:endParaRPr kumimoji="1" lang="ja-JP" altLang="en-US" dirty="0">
              <a:solidFill>
                <a:srgbClr val="FF0000"/>
              </a:solidFill>
            </a:endParaRPr>
          </a:p>
        </p:txBody>
      </p:sp>
      <p:sp>
        <p:nvSpPr>
          <p:cNvPr id="12" name="楕円 11">
            <a:extLst>
              <a:ext uri="{FF2B5EF4-FFF2-40B4-BE49-F238E27FC236}">
                <a16:creationId xmlns:a16="http://schemas.microsoft.com/office/drawing/2014/main" id="{E7C95771-B0C8-4D62-9B04-65900834F20D}"/>
              </a:ext>
            </a:extLst>
          </p:cNvPr>
          <p:cNvSpPr/>
          <p:nvPr/>
        </p:nvSpPr>
        <p:spPr>
          <a:xfrm>
            <a:off x="4716016" y="306387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2</a:t>
            </a:r>
            <a:endParaRPr kumimoji="1" lang="ja-JP" altLang="en-US" dirty="0">
              <a:solidFill>
                <a:srgbClr val="FF0000"/>
              </a:solidFill>
            </a:endParaRPr>
          </a:p>
        </p:txBody>
      </p:sp>
      <p:sp>
        <p:nvSpPr>
          <p:cNvPr id="13" name="テキスト ボックス 12">
            <a:extLst>
              <a:ext uri="{FF2B5EF4-FFF2-40B4-BE49-F238E27FC236}">
                <a16:creationId xmlns:a16="http://schemas.microsoft.com/office/drawing/2014/main" id="{1DFA24D5-8170-464E-831E-EC06FD363B34}"/>
              </a:ext>
            </a:extLst>
          </p:cNvPr>
          <p:cNvSpPr txBox="1"/>
          <p:nvPr/>
        </p:nvSpPr>
        <p:spPr>
          <a:xfrm>
            <a:off x="457200" y="1641574"/>
            <a:ext cx="82296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r>
              <a:rPr lang="ja-JP" altLang="en-US" dirty="0"/>
              <a:t>① 空白のセル</a:t>
            </a:r>
            <a:r>
              <a:rPr lang="en-US" altLang="ja-JP" dirty="0"/>
              <a:t>D4</a:t>
            </a:r>
            <a:r>
              <a:rPr lang="ja-JP" altLang="en-US" dirty="0"/>
              <a:t>選択後、数式バー内にカーソルがある（カーソルが点滅する状態）にします。</a:t>
            </a:r>
            <a:endParaRPr lang="en-US" altLang="ja-JP" dirty="0"/>
          </a:p>
          <a:p>
            <a:r>
              <a:rPr kumimoji="1" lang="ja-JP" altLang="en-US" dirty="0"/>
              <a:t>② </a:t>
            </a:r>
            <a:r>
              <a:rPr lang="en-US" altLang="ja-JP" dirty="0" err="1">
                <a:latin typeface="Lucida Calligraphy" panose="03010101010101010101" pitchFamily="66" charset="0"/>
              </a:rPr>
              <a:t>fx</a:t>
            </a:r>
            <a:r>
              <a:rPr kumimoji="1" lang="ja-JP" altLang="en-US" dirty="0"/>
              <a:t> </a:t>
            </a:r>
            <a:r>
              <a:rPr kumimoji="1" lang="en-US" altLang="ja-JP" dirty="0"/>
              <a:t>[</a:t>
            </a:r>
            <a:r>
              <a:rPr kumimoji="1" lang="ja-JP" altLang="en-US" dirty="0"/>
              <a:t>関数の挿入</a:t>
            </a:r>
            <a:r>
              <a:rPr kumimoji="1" lang="en-US" altLang="ja-JP" dirty="0"/>
              <a:t>]</a:t>
            </a:r>
            <a:r>
              <a:rPr kumimoji="1" lang="ja-JP" altLang="en-US" dirty="0"/>
              <a:t>ボタンをクリックすると、</a:t>
            </a:r>
            <a:r>
              <a:rPr kumimoji="1" lang="en-US" altLang="ja-JP" dirty="0"/>
              <a:t>[</a:t>
            </a:r>
            <a:r>
              <a:rPr kumimoji="1" lang="ja-JP" altLang="en-US" dirty="0"/>
              <a:t>関数の挿入</a:t>
            </a:r>
            <a:r>
              <a:rPr kumimoji="1" lang="en-US" altLang="ja-JP" dirty="0"/>
              <a:t>]</a:t>
            </a:r>
            <a:r>
              <a:rPr kumimoji="1" lang="ja-JP" altLang="en-US" dirty="0"/>
              <a:t>ダイアログボックスが表示されます。</a:t>
            </a:r>
          </a:p>
        </p:txBody>
      </p:sp>
      <p:sp>
        <p:nvSpPr>
          <p:cNvPr id="3" name="吹き出し: 線 (枠なし) 2">
            <a:extLst>
              <a:ext uri="{FF2B5EF4-FFF2-40B4-BE49-F238E27FC236}">
                <a16:creationId xmlns:a16="http://schemas.microsoft.com/office/drawing/2014/main" id="{580A3721-F58E-4D1A-AA52-287C1A76BD4E}"/>
              </a:ext>
            </a:extLst>
          </p:cNvPr>
          <p:cNvSpPr/>
          <p:nvPr/>
        </p:nvSpPr>
        <p:spPr>
          <a:xfrm>
            <a:off x="3401921" y="3425635"/>
            <a:ext cx="900000" cy="396000"/>
          </a:xfrm>
          <a:prstGeom prst="callout1">
            <a:avLst>
              <a:gd name="adj1" fmla="val 38369"/>
              <a:gd name="adj2" fmla="val -6251"/>
              <a:gd name="adj3" fmla="val -43328"/>
              <a:gd name="adj4" fmla="val -43595"/>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カーソル</a:t>
            </a:r>
          </a:p>
        </p:txBody>
      </p:sp>
    </p:spTree>
    <p:extLst>
      <p:ext uri="{BB962C8B-B14F-4D97-AF65-F5344CB8AC3E}">
        <p14:creationId xmlns:p14="http://schemas.microsoft.com/office/powerpoint/2010/main" val="221279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143D0-3072-452E-8E51-426CF139FEA4}"/>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solidFill>
                  <a:schemeClr val="lt1"/>
                </a:solidFill>
                <a:latin typeface="+mn-lt"/>
                <a:ea typeface="+mn-ea"/>
                <a:cs typeface="+mn-cs"/>
              </a:rPr>
              <a:t>数式バー</a:t>
            </a:r>
            <a:r>
              <a:rPr lang="ja-JP" altLang="en-US" sz="3600" dirty="0"/>
              <a:t>の表示</a:t>
            </a:r>
            <a:r>
              <a:rPr lang="en-US" altLang="ja-JP" sz="3600" dirty="0"/>
              <a:t>/</a:t>
            </a:r>
            <a:r>
              <a:rPr lang="ja-JP" altLang="en-US" sz="3600" dirty="0"/>
              <a:t>非表示</a:t>
            </a:r>
            <a:endParaRPr lang="ja-JP" altLang="en-US" sz="3600" dirty="0">
              <a:solidFill>
                <a:schemeClr val="lt1"/>
              </a:solidFill>
              <a:latin typeface="+mn-lt"/>
              <a:ea typeface="+mn-ea"/>
              <a:cs typeface="+mn-cs"/>
            </a:endParaRPr>
          </a:p>
        </p:txBody>
      </p:sp>
      <p:pic>
        <p:nvPicPr>
          <p:cNvPr id="8" name="コンテンツ プレースホルダー 7">
            <a:extLst>
              <a:ext uri="{FF2B5EF4-FFF2-40B4-BE49-F238E27FC236}">
                <a16:creationId xmlns:a16="http://schemas.microsoft.com/office/drawing/2014/main" id="{0775D92A-F277-4C14-9AE6-79E6B3D10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5475" y="3283969"/>
            <a:ext cx="5353050" cy="2028825"/>
          </a:xfrm>
          <a:ln>
            <a:solidFill>
              <a:schemeClr val="accent6">
                <a:lumMod val="50000"/>
              </a:schemeClr>
            </a:solidFill>
          </a:ln>
        </p:spPr>
      </p:pic>
      <p:sp>
        <p:nvSpPr>
          <p:cNvPr id="4" name="日付プレースホルダー 3">
            <a:extLst>
              <a:ext uri="{FF2B5EF4-FFF2-40B4-BE49-F238E27FC236}">
                <a16:creationId xmlns:a16="http://schemas.microsoft.com/office/drawing/2014/main" id="{DF6297CD-9237-4107-9A98-8855FD78B266}"/>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1C1711CE-CACC-455D-B221-CF6267821799}"/>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F6710C6C-8E32-47CE-A88A-4C58690B638F}"/>
              </a:ext>
            </a:extLst>
          </p:cNvPr>
          <p:cNvSpPr>
            <a:spLocks noGrp="1"/>
          </p:cNvSpPr>
          <p:nvPr>
            <p:ph type="sldNum" sz="quarter" idx="12"/>
          </p:nvPr>
        </p:nvSpPr>
        <p:spPr/>
        <p:txBody>
          <a:bodyPr/>
          <a:lstStyle/>
          <a:p>
            <a:fld id="{E7C0BDDF-823E-4117-AFCC-1FE62EE9C807}" type="slidenum">
              <a:rPr kumimoji="1" lang="ja-JP" altLang="en-US" smtClean="0"/>
              <a:pPr/>
              <a:t>11</a:t>
            </a:fld>
            <a:endParaRPr kumimoji="1" lang="ja-JP" altLang="en-US"/>
          </a:p>
        </p:txBody>
      </p:sp>
      <p:sp>
        <p:nvSpPr>
          <p:cNvPr id="13" name="テキスト ボックス 12">
            <a:extLst>
              <a:ext uri="{FF2B5EF4-FFF2-40B4-BE49-F238E27FC236}">
                <a16:creationId xmlns:a16="http://schemas.microsoft.com/office/drawing/2014/main" id="{1DFA24D5-8170-464E-831E-EC06FD363B34}"/>
              </a:ext>
            </a:extLst>
          </p:cNvPr>
          <p:cNvSpPr txBox="1"/>
          <p:nvPr/>
        </p:nvSpPr>
        <p:spPr>
          <a:xfrm>
            <a:off x="457200" y="1780073"/>
            <a:ext cx="82296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r>
              <a:rPr lang="ja-JP" altLang="en-US" dirty="0"/>
              <a:t>数式バーの表示</a:t>
            </a:r>
            <a:r>
              <a:rPr lang="en-US" altLang="ja-JP" dirty="0"/>
              <a:t>/</a:t>
            </a:r>
            <a:r>
              <a:rPr lang="ja-JP" altLang="en-US" dirty="0"/>
              <a:t>非表示はリボン</a:t>
            </a:r>
            <a:r>
              <a:rPr lang="en-US" altLang="ja-JP" dirty="0"/>
              <a:t>[</a:t>
            </a:r>
            <a:r>
              <a:rPr lang="ja-JP" altLang="en-US" dirty="0"/>
              <a:t>表示</a:t>
            </a:r>
            <a:r>
              <a:rPr lang="en-US" altLang="ja-JP" dirty="0"/>
              <a:t>]</a:t>
            </a:r>
            <a:r>
              <a:rPr lang="ja-JP" altLang="en-US" dirty="0"/>
              <a:t>タブの</a:t>
            </a:r>
            <a:r>
              <a:rPr lang="en-US" altLang="ja-JP" dirty="0"/>
              <a:t>[</a:t>
            </a:r>
            <a:r>
              <a:rPr lang="ja-JP" altLang="en-US" dirty="0"/>
              <a:t>表示</a:t>
            </a:r>
            <a:r>
              <a:rPr lang="en-US" altLang="ja-JP" dirty="0"/>
              <a:t>]</a:t>
            </a:r>
            <a:r>
              <a:rPr lang="ja-JP" altLang="en-US" dirty="0"/>
              <a:t>グループにある</a:t>
            </a:r>
            <a:r>
              <a:rPr lang="en-US" altLang="ja-JP" dirty="0"/>
              <a:t>[</a:t>
            </a:r>
            <a:r>
              <a:rPr lang="ja-JP" altLang="en-US" dirty="0"/>
              <a:t>数式バー</a:t>
            </a:r>
            <a:r>
              <a:rPr lang="en-US" altLang="ja-JP" dirty="0"/>
              <a:t>]</a:t>
            </a:r>
            <a:r>
              <a:rPr lang="ja-JP" altLang="en-US" dirty="0"/>
              <a:t>のオンオフで切替されます。</a:t>
            </a:r>
          </a:p>
        </p:txBody>
      </p:sp>
      <p:sp>
        <p:nvSpPr>
          <p:cNvPr id="3" name="吹き出し: 線 (枠なし) 2">
            <a:extLst>
              <a:ext uri="{FF2B5EF4-FFF2-40B4-BE49-F238E27FC236}">
                <a16:creationId xmlns:a16="http://schemas.microsoft.com/office/drawing/2014/main" id="{580A3721-F58E-4D1A-AA52-287C1A76BD4E}"/>
              </a:ext>
            </a:extLst>
          </p:cNvPr>
          <p:cNvSpPr/>
          <p:nvPr/>
        </p:nvSpPr>
        <p:spPr>
          <a:xfrm>
            <a:off x="5772525" y="4298381"/>
            <a:ext cx="1476000" cy="396000"/>
          </a:xfrm>
          <a:prstGeom prst="callout1">
            <a:avLst>
              <a:gd name="adj1" fmla="val 38369"/>
              <a:gd name="adj2" fmla="val -6251"/>
              <a:gd name="adj3" fmla="val -81390"/>
              <a:gd name="adj4" fmla="val -28618"/>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✔のオン・オフ</a:t>
            </a:r>
            <a:endParaRPr kumimoji="1" lang="ja-JP" altLang="en-US" dirty="0">
              <a:solidFill>
                <a:srgbClr val="FF0000"/>
              </a:solidFill>
            </a:endParaRPr>
          </a:p>
        </p:txBody>
      </p:sp>
      <p:sp>
        <p:nvSpPr>
          <p:cNvPr id="7" name="四角形: 角を丸くする 6">
            <a:extLst>
              <a:ext uri="{FF2B5EF4-FFF2-40B4-BE49-F238E27FC236}">
                <a16:creationId xmlns:a16="http://schemas.microsoft.com/office/drawing/2014/main" id="{ABF51574-87AE-4459-86DC-88D64177C2D6}"/>
              </a:ext>
            </a:extLst>
          </p:cNvPr>
          <p:cNvSpPr/>
          <p:nvPr/>
        </p:nvSpPr>
        <p:spPr>
          <a:xfrm>
            <a:off x="6660232" y="3283969"/>
            <a:ext cx="588293" cy="395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93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143D0-3072-452E-8E51-426CF139FEA4}"/>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solidFill>
                  <a:schemeClr val="lt1"/>
                </a:solidFill>
                <a:latin typeface="+mn-lt"/>
                <a:ea typeface="+mn-ea"/>
                <a:cs typeface="+mn-cs"/>
              </a:rPr>
              <a:t>数式バー</a:t>
            </a:r>
            <a:r>
              <a:rPr lang="ja-JP" altLang="en-US" sz="3600" dirty="0"/>
              <a:t>の高さの変更</a:t>
            </a:r>
            <a:endParaRPr lang="ja-JP" altLang="en-US" sz="3600" dirty="0">
              <a:solidFill>
                <a:schemeClr val="lt1"/>
              </a:solidFill>
              <a:latin typeface="+mn-lt"/>
              <a:ea typeface="+mn-ea"/>
              <a:cs typeface="+mn-cs"/>
            </a:endParaRPr>
          </a:p>
        </p:txBody>
      </p:sp>
      <p:pic>
        <p:nvPicPr>
          <p:cNvPr id="8" name="コンテンツ プレースホルダー 7">
            <a:extLst>
              <a:ext uri="{FF2B5EF4-FFF2-40B4-BE49-F238E27FC236}">
                <a16:creationId xmlns:a16="http://schemas.microsoft.com/office/drawing/2014/main" id="{0775D92A-F277-4C14-9AE6-79E6B3D10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8375" y="4580796"/>
            <a:ext cx="4667250" cy="1666875"/>
          </a:xfrm>
          <a:ln>
            <a:solidFill>
              <a:schemeClr val="accent6">
                <a:lumMod val="50000"/>
              </a:schemeClr>
            </a:solidFill>
          </a:ln>
        </p:spPr>
      </p:pic>
      <p:sp>
        <p:nvSpPr>
          <p:cNvPr id="4" name="日付プレースホルダー 3">
            <a:extLst>
              <a:ext uri="{FF2B5EF4-FFF2-40B4-BE49-F238E27FC236}">
                <a16:creationId xmlns:a16="http://schemas.microsoft.com/office/drawing/2014/main" id="{DF6297CD-9237-4107-9A98-8855FD78B266}"/>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1C1711CE-CACC-455D-B221-CF6267821799}"/>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F6710C6C-8E32-47CE-A88A-4C58690B638F}"/>
              </a:ext>
            </a:extLst>
          </p:cNvPr>
          <p:cNvSpPr>
            <a:spLocks noGrp="1"/>
          </p:cNvSpPr>
          <p:nvPr>
            <p:ph type="sldNum" sz="quarter" idx="12"/>
          </p:nvPr>
        </p:nvSpPr>
        <p:spPr/>
        <p:txBody>
          <a:bodyPr/>
          <a:lstStyle/>
          <a:p>
            <a:fld id="{E7C0BDDF-823E-4117-AFCC-1FE62EE9C807}" type="slidenum">
              <a:rPr kumimoji="1" lang="ja-JP" altLang="en-US" smtClean="0"/>
              <a:pPr/>
              <a:t>12</a:t>
            </a:fld>
            <a:endParaRPr kumimoji="1" lang="ja-JP" altLang="en-US"/>
          </a:p>
        </p:txBody>
      </p:sp>
      <p:sp>
        <p:nvSpPr>
          <p:cNvPr id="13" name="テキスト ボックス 12">
            <a:extLst>
              <a:ext uri="{FF2B5EF4-FFF2-40B4-BE49-F238E27FC236}">
                <a16:creationId xmlns:a16="http://schemas.microsoft.com/office/drawing/2014/main" id="{1DFA24D5-8170-464E-831E-EC06FD363B34}"/>
              </a:ext>
            </a:extLst>
          </p:cNvPr>
          <p:cNvSpPr txBox="1"/>
          <p:nvPr/>
        </p:nvSpPr>
        <p:spPr>
          <a:xfrm>
            <a:off x="457200" y="1918572"/>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r>
              <a:rPr lang="ja-JP" altLang="en-US" dirty="0"/>
              <a:t>①数式バーの高さの変更は</a:t>
            </a:r>
            <a:r>
              <a:rPr lang="en-US" altLang="ja-JP" dirty="0"/>
              <a:t>[</a:t>
            </a:r>
            <a:r>
              <a:rPr lang="ja-JP" altLang="en-US" dirty="0"/>
              <a:t>˅</a:t>
            </a:r>
            <a:r>
              <a:rPr lang="en-US" altLang="ja-JP" dirty="0"/>
              <a:t>][</a:t>
            </a:r>
            <a:r>
              <a:rPr lang="ja-JP" altLang="en-US" dirty="0"/>
              <a:t>˄</a:t>
            </a:r>
            <a:r>
              <a:rPr lang="en-US" altLang="ja-JP" dirty="0"/>
              <a:t>]</a:t>
            </a:r>
            <a:r>
              <a:rPr lang="ja-JP" altLang="en-US" dirty="0"/>
              <a:t>をクリックします。</a:t>
            </a:r>
            <a:r>
              <a:rPr lang="en-US" altLang="ja-JP" dirty="0"/>
              <a:t>Alt</a:t>
            </a:r>
            <a:r>
              <a:rPr lang="ja-JP" altLang="en-US" dirty="0"/>
              <a:t>キー</a:t>
            </a:r>
            <a:r>
              <a:rPr lang="en-US" altLang="ja-JP" dirty="0"/>
              <a:t>+Enter</a:t>
            </a:r>
            <a:r>
              <a:rPr lang="ja-JP" altLang="en-US" dirty="0"/>
              <a:t>キーで改行。</a:t>
            </a:r>
          </a:p>
        </p:txBody>
      </p:sp>
      <p:pic>
        <p:nvPicPr>
          <p:cNvPr id="10" name="図 9">
            <a:extLst>
              <a:ext uri="{FF2B5EF4-FFF2-40B4-BE49-F238E27FC236}">
                <a16:creationId xmlns:a16="http://schemas.microsoft.com/office/drawing/2014/main" id="{18273930-8C76-43CD-A46A-52ABB3F0B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138" y="2709862"/>
            <a:ext cx="4657725" cy="1438275"/>
          </a:xfrm>
          <a:prstGeom prst="rect">
            <a:avLst/>
          </a:prstGeom>
          <a:ln>
            <a:solidFill>
              <a:schemeClr val="accent6">
                <a:lumMod val="50000"/>
              </a:schemeClr>
            </a:solidFill>
          </a:ln>
        </p:spPr>
      </p:pic>
      <p:sp>
        <p:nvSpPr>
          <p:cNvPr id="3" name="吹き出し: 線 (枠なし) 2">
            <a:extLst>
              <a:ext uri="{FF2B5EF4-FFF2-40B4-BE49-F238E27FC236}">
                <a16:creationId xmlns:a16="http://schemas.microsoft.com/office/drawing/2014/main" id="{580A3721-F58E-4D1A-AA52-287C1A76BD4E}"/>
              </a:ext>
            </a:extLst>
          </p:cNvPr>
          <p:cNvSpPr/>
          <p:nvPr/>
        </p:nvSpPr>
        <p:spPr>
          <a:xfrm>
            <a:off x="7452320" y="3752137"/>
            <a:ext cx="864000" cy="396000"/>
          </a:xfrm>
          <a:prstGeom prst="callout1">
            <a:avLst>
              <a:gd name="adj1" fmla="val 38369"/>
              <a:gd name="adj2" fmla="val -6251"/>
              <a:gd name="adj3" fmla="val -167664"/>
              <a:gd name="adj4" fmla="val -57693"/>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クリック</a:t>
            </a:r>
            <a:endParaRPr kumimoji="1" lang="ja-JP" altLang="en-US" dirty="0">
              <a:solidFill>
                <a:srgbClr val="FF0000"/>
              </a:solidFill>
            </a:endParaRPr>
          </a:p>
        </p:txBody>
      </p:sp>
      <p:sp>
        <p:nvSpPr>
          <p:cNvPr id="11" name="楕円 10">
            <a:extLst>
              <a:ext uri="{FF2B5EF4-FFF2-40B4-BE49-F238E27FC236}">
                <a16:creationId xmlns:a16="http://schemas.microsoft.com/office/drawing/2014/main" id="{EEF5F7DC-70EA-489C-A9E8-D493D988A0AD}"/>
              </a:ext>
            </a:extLst>
          </p:cNvPr>
          <p:cNvSpPr/>
          <p:nvPr/>
        </p:nvSpPr>
        <p:spPr>
          <a:xfrm>
            <a:off x="6601505" y="2738598"/>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08A1977-4E9B-461C-BF46-0B1219741807}"/>
              </a:ext>
            </a:extLst>
          </p:cNvPr>
          <p:cNvSpPr/>
          <p:nvPr/>
        </p:nvSpPr>
        <p:spPr>
          <a:xfrm>
            <a:off x="6593187" y="4636331"/>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0D1C16C-9BB9-47D6-84B7-C2A16320F718}"/>
              </a:ext>
            </a:extLst>
          </p:cNvPr>
          <p:cNvCxnSpPr>
            <a:endCxn id="14" idx="7"/>
          </p:cNvCxnSpPr>
          <p:nvPr/>
        </p:nvCxnSpPr>
        <p:spPr>
          <a:xfrm flipH="1">
            <a:off x="6904841" y="3933056"/>
            <a:ext cx="475471" cy="7567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2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143D0-3072-452E-8E51-426CF139FEA4}"/>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solidFill>
                  <a:schemeClr val="lt1"/>
                </a:solidFill>
                <a:latin typeface="+mn-lt"/>
                <a:ea typeface="+mn-ea"/>
                <a:cs typeface="+mn-cs"/>
              </a:rPr>
              <a:t>数式バー</a:t>
            </a:r>
            <a:r>
              <a:rPr lang="ja-JP" altLang="en-US" sz="3600" dirty="0"/>
              <a:t>の高さの変更</a:t>
            </a:r>
            <a:endParaRPr lang="ja-JP" altLang="en-US" sz="3600" dirty="0">
              <a:solidFill>
                <a:schemeClr val="lt1"/>
              </a:solidFill>
              <a:latin typeface="+mn-lt"/>
              <a:ea typeface="+mn-ea"/>
              <a:cs typeface="+mn-cs"/>
            </a:endParaRPr>
          </a:p>
        </p:txBody>
      </p:sp>
      <p:pic>
        <p:nvPicPr>
          <p:cNvPr id="8" name="コンテンツ プレースホルダー 7">
            <a:extLst>
              <a:ext uri="{FF2B5EF4-FFF2-40B4-BE49-F238E27FC236}">
                <a16:creationId xmlns:a16="http://schemas.microsoft.com/office/drawing/2014/main" id="{0775D92A-F277-4C14-9AE6-79E6B3D10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8375" y="4293096"/>
            <a:ext cx="4667250" cy="2038350"/>
          </a:xfrm>
          <a:ln>
            <a:solidFill>
              <a:schemeClr val="accent6">
                <a:lumMod val="50000"/>
              </a:schemeClr>
            </a:solidFill>
          </a:ln>
        </p:spPr>
      </p:pic>
      <p:sp>
        <p:nvSpPr>
          <p:cNvPr id="4" name="日付プレースホルダー 3">
            <a:extLst>
              <a:ext uri="{FF2B5EF4-FFF2-40B4-BE49-F238E27FC236}">
                <a16:creationId xmlns:a16="http://schemas.microsoft.com/office/drawing/2014/main" id="{DF6297CD-9237-4107-9A98-8855FD78B266}"/>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1C1711CE-CACC-455D-B221-CF6267821799}"/>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F6710C6C-8E32-47CE-A88A-4C58690B638F}"/>
              </a:ext>
            </a:extLst>
          </p:cNvPr>
          <p:cNvSpPr>
            <a:spLocks noGrp="1"/>
          </p:cNvSpPr>
          <p:nvPr>
            <p:ph type="sldNum" sz="quarter" idx="12"/>
          </p:nvPr>
        </p:nvSpPr>
        <p:spPr/>
        <p:txBody>
          <a:bodyPr/>
          <a:lstStyle/>
          <a:p>
            <a:fld id="{E7C0BDDF-823E-4117-AFCC-1FE62EE9C807}" type="slidenum">
              <a:rPr kumimoji="1" lang="ja-JP" altLang="en-US" smtClean="0"/>
              <a:pPr/>
              <a:t>13</a:t>
            </a:fld>
            <a:endParaRPr kumimoji="1" lang="ja-JP" altLang="en-US"/>
          </a:p>
        </p:txBody>
      </p:sp>
      <p:sp>
        <p:nvSpPr>
          <p:cNvPr id="13" name="テキスト ボックス 12">
            <a:extLst>
              <a:ext uri="{FF2B5EF4-FFF2-40B4-BE49-F238E27FC236}">
                <a16:creationId xmlns:a16="http://schemas.microsoft.com/office/drawing/2014/main" id="{1DFA24D5-8170-464E-831E-EC06FD363B34}"/>
              </a:ext>
            </a:extLst>
          </p:cNvPr>
          <p:cNvSpPr txBox="1"/>
          <p:nvPr/>
        </p:nvSpPr>
        <p:spPr>
          <a:xfrm>
            <a:off x="457200" y="1918572"/>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r>
              <a:rPr lang="ja-JP" altLang="en-US" dirty="0"/>
              <a:t>数式バーの境界に合わせたカーソルの形が↕になったら、ドラッグします。</a:t>
            </a:r>
          </a:p>
        </p:txBody>
      </p:sp>
      <p:pic>
        <p:nvPicPr>
          <p:cNvPr id="10" name="図 9">
            <a:extLst>
              <a:ext uri="{FF2B5EF4-FFF2-40B4-BE49-F238E27FC236}">
                <a16:creationId xmlns:a16="http://schemas.microsoft.com/office/drawing/2014/main" id="{18273930-8C76-43CD-A46A-52ABB3F0B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138" y="2366764"/>
            <a:ext cx="4657725" cy="1638300"/>
          </a:xfrm>
          <a:prstGeom prst="rect">
            <a:avLst/>
          </a:prstGeom>
          <a:ln>
            <a:solidFill>
              <a:schemeClr val="accent6">
                <a:lumMod val="50000"/>
              </a:schemeClr>
            </a:solidFill>
          </a:ln>
        </p:spPr>
      </p:pic>
      <p:sp>
        <p:nvSpPr>
          <p:cNvPr id="3" name="吹き出し: 線 (枠なし) 2">
            <a:extLst>
              <a:ext uri="{FF2B5EF4-FFF2-40B4-BE49-F238E27FC236}">
                <a16:creationId xmlns:a16="http://schemas.microsoft.com/office/drawing/2014/main" id="{580A3721-F58E-4D1A-AA52-287C1A76BD4E}"/>
              </a:ext>
            </a:extLst>
          </p:cNvPr>
          <p:cNvSpPr/>
          <p:nvPr/>
        </p:nvSpPr>
        <p:spPr>
          <a:xfrm>
            <a:off x="7452320" y="3752137"/>
            <a:ext cx="972000" cy="396000"/>
          </a:xfrm>
          <a:prstGeom prst="callout1">
            <a:avLst>
              <a:gd name="adj1" fmla="val 38369"/>
              <a:gd name="adj2" fmla="val -6251"/>
              <a:gd name="adj3" fmla="val -170202"/>
              <a:gd name="adj4" fmla="val -163139"/>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カーソル</a:t>
            </a:r>
            <a:endParaRPr kumimoji="1" lang="ja-JP" altLang="en-US" dirty="0">
              <a:solidFill>
                <a:srgbClr val="FF0000"/>
              </a:solidFill>
            </a:endParaRPr>
          </a:p>
        </p:txBody>
      </p:sp>
      <p:sp>
        <p:nvSpPr>
          <p:cNvPr id="11" name="楕円 10">
            <a:extLst>
              <a:ext uri="{FF2B5EF4-FFF2-40B4-BE49-F238E27FC236}">
                <a16:creationId xmlns:a16="http://schemas.microsoft.com/office/drawing/2014/main" id="{EEF5F7DC-70EA-489C-A9E8-D493D988A0AD}"/>
              </a:ext>
            </a:extLst>
          </p:cNvPr>
          <p:cNvSpPr/>
          <p:nvPr/>
        </p:nvSpPr>
        <p:spPr>
          <a:xfrm>
            <a:off x="5467912" y="2780928"/>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08A1977-4E9B-461C-BF46-0B1219741807}"/>
              </a:ext>
            </a:extLst>
          </p:cNvPr>
          <p:cNvSpPr/>
          <p:nvPr/>
        </p:nvSpPr>
        <p:spPr>
          <a:xfrm>
            <a:off x="5427576" y="510859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0D1C16C-9BB9-47D6-84B7-C2A16320F718}"/>
              </a:ext>
            </a:extLst>
          </p:cNvPr>
          <p:cNvCxnSpPr>
            <a:cxnSpLocks/>
            <a:endCxn id="14" idx="7"/>
          </p:cNvCxnSpPr>
          <p:nvPr/>
        </p:nvCxnSpPr>
        <p:spPr>
          <a:xfrm flipH="1">
            <a:off x="5739230" y="3950137"/>
            <a:ext cx="1713090" cy="12119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2A0F86A-8CC3-42CD-88C7-8CDB7AFB2251}"/>
              </a:ext>
            </a:extLst>
          </p:cNvPr>
          <p:cNvCxnSpPr>
            <a:cxnSpLocks/>
          </p:cNvCxnSpPr>
          <p:nvPr/>
        </p:nvCxnSpPr>
        <p:spPr>
          <a:xfrm flipH="1">
            <a:off x="5583403" y="3252629"/>
            <a:ext cx="107263" cy="1769681"/>
          </a:xfrm>
          <a:prstGeom prst="straightConnector1">
            <a:avLst/>
          </a:prstGeom>
          <a:ln w="25400">
            <a:solidFill>
              <a:srgbClr val="FF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0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さまざまなセル参照</a:t>
            </a:r>
          </a:p>
        </p:txBody>
      </p:sp>
      <p:graphicFrame>
        <p:nvGraphicFramePr>
          <p:cNvPr id="7" name="コンテンツ プレースホルダ 6"/>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kumimoji="1" lang="ja-JP" altLang="en-US" dirty="0"/>
                        <a:t>参照セル（セル範囲）</a:t>
                      </a:r>
                    </a:p>
                  </a:txBody>
                  <a:tcPr anchor="ctr"/>
                </a:tc>
                <a:tc>
                  <a:txBody>
                    <a:bodyPr/>
                    <a:lstStyle/>
                    <a:p>
                      <a:pPr algn="ctr"/>
                      <a:r>
                        <a:rPr kumimoji="1" lang="ja-JP" altLang="en-US" dirty="0"/>
                        <a:t>入力例</a:t>
                      </a:r>
                    </a:p>
                  </a:txBody>
                  <a:tcPr anchor="ctr"/>
                </a:tc>
                <a:extLst>
                  <a:ext uri="{0D108BD9-81ED-4DB2-BD59-A6C34878D82A}">
                    <a16:rowId xmlns:a16="http://schemas.microsoft.com/office/drawing/2014/main" val="10000"/>
                  </a:ext>
                </a:extLst>
              </a:tr>
              <a:tr h="370840">
                <a:tc>
                  <a:txBody>
                    <a:bodyPr/>
                    <a:lstStyle/>
                    <a:p>
                      <a:r>
                        <a:rPr kumimoji="1" lang="ja-JP" altLang="en-US" dirty="0"/>
                        <a:t>列 </a:t>
                      </a:r>
                      <a:r>
                        <a:rPr kumimoji="1" lang="en-US" altLang="ja-JP" dirty="0"/>
                        <a:t>A</a:t>
                      </a:r>
                      <a:r>
                        <a:rPr kumimoji="1" lang="ja-JP" altLang="en-US" dirty="0"/>
                        <a:t>、行 </a:t>
                      </a:r>
                      <a:r>
                        <a:rPr kumimoji="1" lang="en-US" altLang="ja-JP" dirty="0"/>
                        <a:t>10 </a:t>
                      </a:r>
                      <a:r>
                        <a:rPr kumimoji="1" lang="ja-JP" altLang="en-US" dirty="0"/>
                        <a:t>のセル</a:t>
                      </a:r>
                    </a:p>
                  </a:txBody>
                  <a:tcPr/>
                </a:tc>
                <a:tc>
                  <a:txBody>
                    <a:bodyPr/>
                    <a:lstStyle/>
                    <a:p>
                      <a:r>
                        <a:rPr kumimoji="1" lang="en-US" altLang="ja-JP" dirty="0"/>
                        <a:t>A10</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列 </a:t>
                      </a:r>
                      <a:r>
                        <a:rPr kumimoji="1" lang="en-US" altLang="ja-JP" dirty="0"/>
                        <a:t>A</a:t>
                      </a:r>
                      <a:r>
                        <a:rPr kumimoji="1" lang="ja-JP" altLang="en-US" dirty="0"/>
                        <a:t>、行 </a:t>
                      </a:r>
                      <a:r>
                        <a:rPr kumimoji="1" lang="en-US" altLang="ja-JP" dirty="0"/>
                        <a:t>10 〜</a:t>
                      </a:r>
                      <a:r>
                        <a:rPr kumimoji="1" lang="ja-JP" altLang="en-US" dirty="0"/>
                        <a:t>行 </a:t>
                      </a:r>
                      <a:r>
                        <a:rPr kumimoji="1" lang="en-US" altLang="ja-JP" dirty="0"/>
                        <a:t>20 </a:t>
                      </a:r>
                      <a:r>
                        <a:rPr kumimoji="1" lang="ja-JP" altLang="en-US" dirty="0"/>
                        <a:t>のセル範囲</a:t>
                      </a:r>
                    </a:p>
                  </a:txBody>
                  <a:tcPr/>
                </a:tc>
                <a:tc>
                  <a:txBody>
                    <a:bodyPr/>
                    <a:lstStyle/>
                    <a:p>
                      <a:r>
                        <a:rPr kumimoji="1" lang="en-US" altLang="ja-JP" dirty="0"/>
                        <a:t>A10:A20 </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ja-JP" altLang="en-US" dirty="0"/>
                        <a:t>行 </a:t>
                      </a:r>
                      <a:r>
                        <a:rPr kumimoji="1" lang="en-US" altLang="ja-JP" dirty="0"/>
                        <a:t>15</a:t>
                      </a:r>
                      <a:r>
                        <a:rPr kumimoji="1" lang="ja-JP" altLang="en-US" dirty="0"/>
                        <a:t>、列 </a:t>
                      </a:r>
                      <a:r>
                        <a:rPr kumimoji="1" lang="en-US" altLang="ja-JP" dirty="0"/>
                        <a:t>B 〜</a:t>
                      </a:r>
                      <a:r>
                        <a:rPr kumimoji="1" lang="ja-JP" altLang="en-US" dirty="0"/>
                        <a:t>列 </a:t>
                      </a:r>
                      <a:r>
                        <a:rPr kumimoji="1" lang="en-US" altLang="ja-JP" dirty="0"/>
                        <a:t>E </a:t>
                      </a:r>
                      <a:r>
                        <a:rPr kumimoji="1" lang="ja-JP" altLang="en-US" dirty="0"/>
                        <a:t>のセル範囲</a:t>
                      </a:r>
                    </a:p>
                  </a:txBody>
                  <a:tcPr/>
                </a:tc>
                <a:tc>
                  <a:txBody>
                    <a:bodyPr/>
                    <a:lstStyle/>
                    <a:p>
                      <a:r>
                        <a:rPr kumimoji="1" lang="en-US" altLang="ja-JP" dirty="0"/>
                        <a:t>B15:E15</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dirty="0"/>
                        <a:t>行 </a:t>
                      </a:r>
                      <a:r>
                        <a:rPr kumimoji="1" lang="en-US" altLang="ja-JP" dirty="0"/>
                        <a:t>5 </a:t>
                      </a:r>
                      <a:r>
                        <a:rPr kumimoji="1" lang="ja-JP" altLang="en-US" dirty="0"/>
                        <a:t>のすべてのセル</a:t>
                      </a:r>
                    </a:p>
                  </a:txBody>
                  <a:tcPr/>
                </a:tc>
                <a:tc>
                  <a:txBody>
                    <a:bodyPr/>
                    <a:lstStyle/>
                    <a:p>
                      <a:r>
                        <a:rPr kumimoji="1" lang="en-US" altLang="ja-JP" dirty="0"/>
                        <a:t>5:5</a:t>
                      </a:r>
                      <a:endParaRPr kumimoji="1" lang="ja-JP" altLang="en-US" dirty="0"/>
                    </a:p>
                  </a:txBody>
                  <a:tcPr/>
                </a:tc>
                <a:extLst>
                  <a:ext uri="{0D108BD9-81ED-4DB2-BD59-A6C34878D82A}">
                    <a16:rowId xmlns:a16="http://schemas.microsoft.com/office/drawing/2014/main" val="10004"/>
                  </a:ext>
                </a:extLst>
              </a:tr>
              <a:tr h="370840">
                <a:tc>
                  <a:txBody>
                    <a:bodyPr/>
                    <a:lstStyle/>
                    <a:p>
                      <a:r>
                        <a:rPr kumimoji="1" lang="ja-JP" altLang="en-US" dirty="0"/>
                        <a:t>行 </a:t>
                      </a:r>
                      <a:r>
                        <a:rPr kumimoji="1" lang="en-US" altLang="ja-JP" dirty="0"/>
                        <a:t>5 〜 10 </a:t>
                      </a:r>
                      <a:r>
                        <a:rPr kumimoji="1" lang="ja-JP" altLang="en-US" dirty="0"/>
                        <a:t>のすべてのセル</a:t>
                      </a:r>
                    </a:p>
                  </a:txBody>
                  <a:tcPr/>
                </a:tc>
                <a:tc>
                  <a:txBody>
                    <a:bodyPr/>
                    <a:lstStyle/>
                    <a:p>
                      <a:r>
                        <a:rPr kumimoji="1" lang="en-US" altLang="ja-JP" dirty="0"/>
                        <a:t>5:10</a:t>
                      </a:r>
                      <a:endParaRPr kumimoji="1" lang="ja-JP" altLang="en-US" dirty="0"/>
                    </a:p>
                  </a:txBody>
                  <a:tcPr/>
                </a:tc>
                <a:extLst>
                  <a:ext uri="{0D108BD9-81ED-4DB2-BD59-A6C34878D82A}">
                    <a16:rowId xmlns:a16="http://schemas.microsoft.com/office/drawing/2014/main" val="10005"/>
                  </a:ext>
                </a:extLst>
              </a:tr>
              <a:tr h="370840">
                <a:tc>
                  <a:txBody>
                    <a:bodyPr/>
                    <a:lstStyle/>
                    <a:p>
                      <a:r>
                        <a:rPr lang="ja-JP" altLang="en-US" dirty="0"/>
                        <a:t>列 </a:t>
                      </a:r>
                      <a:r>
                        <a:rPr lang="en-US" altLang="ja-JP" dirty="0"/>
                        <a:t>H </a:t>
                      </a:r>
                      <a:r>
                        <a:rPr lang="ja-JP" altLang="en-US" dirty="0"/>
                        <a:t>のすべてのセル</a:t>
                      </a:r>
                      <a:endParaRPr kumimoji="1" lang="ja-JP" altLang="en-US" dirty="0"/>
                    </a:p>
                  </a:txBody>
                  <a:tcPr/>
                </a:tc>
                <a:tc>
                  <a:txBody>
                    <a:bodyPr/>
                    <a:lstStyle/>
                    <a:p>
                      <a:r>
                        <a:rPr lang="en-US" altLang="ja-JP" dirty="0"/>
                        <a:t>H:H</a:t>
                      </a:r>
                      <a:endParaRPr kumimoji="1" lang="ja-JP" altLang="en-US" dirty="0"/>
                    </a:p>
                  </a:txBody>
                  <a:tcPr/>
                </a:tc>
                <a:extLst>
                  <a:ext uri="{0D108BD9-81ED-4DB2-BD59-A6C34878D82A}">
                    <a16:rowId xmlns:a16="http://schemas.microsoft.com/office/drawing/2014/main" val="10006"/>
                  </a:ext>
                </a:extLst>
              </a:tr>
              <a:tr h="370840">
                <a:tc>
                  <a:txBody>
                    <a:bodyPr/>
                    <a:lstStyle/>
                    <a:p>
                      <a:r>
                        <a:rPr lang="ja-JP" altLang="en-US" dirty="0"/>
                        <a:t>列 </a:t>
                      </a:r>
                      <a:r>
                        <a:rPr lang="en-US" altLang="ja-JP" dirty="0"/>
                        <a:t>H 〜 J </a:t>
                      </a:r>
                      <a:r>
                        <a:rPr lang="ja-JP" altLang="en-US" dirty="0"/>
                        <a:t>のすべてのセル</a:t>
                      </a:r>
                      <a:endParaRPr kumimoji="1" lang="ja-JP" altLang="en-US" dirty="0"/>
                    </a:p>
                  </a:txBody>
                  <a:tcPr/>
                </a:tc>
                <a:tc>
                  <a:txBody>
                    <a:bodyPr/>
                    <a:lstStyle/>
                    <a:p>
                      <a:r>
                        <a:rPr lang="en-US" altLang="ja-JP" dirty="0"/>
                        <a:t>H:J </a:t>
                      </a:r>
                      <a:endParaRPr kumimoji="1" lang="ja-JP" altLang="en-US"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列 </a:t>
                      </a:r>
                      <a:r>
                        <a:rPr lang="en-US" altLang="ja-JP" dirty="0"/>
                        <a:t>A 〜 E</a:t>
                      </a:r>
                      <a:r>
                        <a:rPr lang="ja-JP" altLang="en-US" dirty="0"/>
                        <a:t>、行 </a:t>
                      </a:r>
                      <a:r>
                        <a:rPr lang="en-US" altLang="ja-JP" dirty="0"/>
                        <a:t>10 〜 20 </a:t>
                      </a:r>
                      <a:r>
                        <a:rPr lang="ja-JP" altLang="en-US" dirty="0"/>
                        <a:t>の</a:t>
                      </a:r>
                      <a:r>
                        <a:rPr lang="ja-JP" altLang="en-US"/>
                        <a:t>セル範囲</a:t>
                      </a:r>
                      <a:endParaRPr kumimoji="1" lang="ja-JP" altLang="en-US" dirty="0"/>
                    </a:p>
                  </a:txBody>
                  <a:tcPr/>
                </a:tc>
                <a:tc>
                  <a:txBody>
                    <a:bodyPr/>
                    <a:lstStyle/>
                    <a:p>
                      <a:r>
                        <a:rPr kumimoji="1" lang="en-US" altLang="ja-JP"/>
                        <a:t>A10:E20</a:t>
                      </a:r>
                      <a:endParaRPr kumimoji="1" lang="ja-JP" altLang="en-US"/>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Sheet1</a:t>
                      </a:r>
                      <a:r>
                        <a:rPr kumimoji="1" lang="ja-JP" altLang="en-US" dirty="0"/>
                        <a:t>のセル</a:t>
                      </a:r>
                      <a:r>
                        <a:rPr kumimoji="1" lang="en-US" altLang="ja-JP" dirty="0"/>
                        <a:t>A1</a:t>
                      </a:r>
                    </a:p>
                  </a:txBody>
                  <a:tcPr/>
                </a:tc>
                <a:tc>
                  <a:txBody>
                    <a:bodyPr/>
                    <a:lstStyle/>
                    <a:p>
                      <a:r>
                        <a:rPr kumimoji="1" lang="en-US" altLang="ja-JP" dirty="0"/>
                        <a:t>Sheet1!A1</a:t>
                      </a:r>
                      <a:endParaRPr kumimoji="1" lang="ja-JP" altLang="en-US" dirty="0"/>
                    </a:p>
                  </a:txBody>
                  <a:tcPr/>
                </a:tc>
                <a:extLst>
                  <a:ext uri="{0D108BD9-81ED-4DB2-BD59-A6C34878D82A}">
                    <a16:rowId xmlns:a16="http://schemas.microsoft.com/office/drawing/2014/main" val="10009"/>
                  </a:ext>
                </a:extLst>
              </a:tr>
            </a:tbl>
          </a:graphicData>
        </a:graphic>
      </p:graphicFrame>
      <p:sp>
        <p:nvSpPr>
          <p:cNvPr id="4" name="日付プレースホルダ 3"/>
          <p:cNvSpPr>
            <a:spLocks noGrp="1"/>
          </p:cNvSpPr>
          <p:nvPr>
            <p:ph type="dt" sz="half" idx="10"/>
          </p:nvPr>
        </p:nvSpPr>
        <p:spPr/>
        <p:txBody>
          <a:bodyPr/>
          <a:lstStyle/>
          <a:p>
            <a:r>
              <a:rPr kumimoji="1" lang="en-US" altLang="ja-JP"/>
              <a:t>2018/8/31</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14</a:t>
            </a:fld>
            <a:endParaRPr kumimoji="1" lang="ja-JP" altLang="en-US"/>
          </a:p>
        </p:txBody>
      </p:sp>
      <p:sp>
        <p:nvSpPr>
          <p:cNvPr id="8" name="テキスト ボックス 7">
            <a:extLst>
              <a:ext uri="{FF2B5EF4-FFF2-40B4-BE49-F238E27FC236}">
                <a16:creationId xmlns:a16="http://schemas.microsoft.com/office/drawing/2014/main" id="{6A44D41D-493B-4297-B3E3-62D330844489}"/>
              </a:ext>
            </a:extLst>
          </p:cNvPr>
          <p:cNvSpPr txBox="1"/>
          <p:nvPr/>
        </p:nvSpPr>
        <p:spPr>
          <a:xfrm>
            <a:off x="457200" y="5524489"/>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defPPr>
              <a:defRPr lang="ja-JP"/>
            </a:defPPr>
            <a:lvl1pPr>
              <a:buClr>
                <a:schemeClr val="accent1"/>
              </a:buClr>
              <a:buFont typeface="Wingdings" pitchFamily="2" charset="2"/>
              <a:buChar char="l"/>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練習</a:t>
            </a:r>
            <a:r>
              <a:rPr lang="en-US" altLang="ja-JP" dirty="0"/>
              <a:t>11 [</a:t>
            </a:r>
            <a:r>
              <a:rPr lang="ja-JP" altLang="en-US" dirty="0"/>
              <a:t>セル参照</a:t>
            </a:r>
            <a:r>
              <a:rPr lang="en-US" altLang="ja-JP" dirty="0"/>
              <a:t>]</a:t>
            </a:r>
            <a:r>
              <a:rPr lang="ja-JP" altLang="en-US" dirty="0"/>
              <a:t>のシートを使い、参照セルがどのようになるか確認しましょう。</a:t>
            </a:r>
            <a:endParaRPr lang="en-US" altLang="ja-JP" dirty="0"/>
          </a:p>
          <a:p>
            <a:pPr marL="285750" indent="-285750">
              <a:buFont typeface="Wingdings" panose="05000000000000000000" pitchFamily="2" charset="2"/>
              <a:buChar char="Ø"/>
            </a:pPr>
            <a:r>
              <a:rPr lang="ja-JP" altLang="en-US" dirty="0"/>
              <a:t>例：セル</a:t>
            </a:r>
            <a:r>
              <a:rPr lang="en-US" altLang="ja-JP" dirty="0"/>
              <a:t>A1</a:t>
            </a:r>
            <a:r>
              <a:rPr lang="ja-JP" altLang="en-US" dirty="0"/>
              <a:t>に「＝</a:t>
            </a:r>
            <a:r>
              <a:rPr lang="en-US" altLang="ja-JP" dirty="0"/>
              <a:t>A10</a:t>
            </a:r>
            <a:r>
              <a:rPr lang="ja-JP" altLang="en-US" dirty="0"/>
              <a:t>」と入力すると対象範囲が選択されます。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A9F8-5FA8-4613-8E0F-5EF67AF004B5}"/>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セル</a:t>
            </a:r>
            <a:r>
              <a:rPr lang="en-US" altLang="ja-JP" sz="3600" dirty="0"/>
              <a:t>A1</a:t>
            </a:r>
            <a:r>
              <a:rPr lang="ja-JP" altLang="en-US" sz="3600" dirty="0"/>
              <a:t>に「</a:t>
            </a:r>
            <a:r>
              <a:rPr lang="en-US" altLang="ja-JP" sz="3600" dirty="0"/>
              <a:t>=A10</a:t>
            </a:r>
            <a:r>
              <a:rPr lang="ja-JP" altLang="en-US" sz="3600" dirty="0"/>
              <a:t>」と入力</a:t>
            </a:r>
          </a:p>
        </p:txBody>
      </p:sp>
      <p:pic>
        <p:nvPicPr>
          <p:cNvPr id="8" name="コンテンツ プレースホルダー 7">
            <a:extLst>
              <a:ext uri="{FF2B5EF4-FFF2-40B4-BE49-F238E27FC236}">
                <a16:creationId xmlns:a16="http://schemas.microsoft.com/office/drawing/2014/main" id="{99088BBD-3BE0-4E57-B3DA-35DA86EDF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824"/>
            <a:ext cx="5076825" cy="2819400"/>
          </a:xfrm>
          <a:ln>
            <a:solidFill>
              <a:schemeClr val="accent6">
                <a:lumMod val="50000"/>
              </a:schemeClr>
            </a:solidFill>
          </a:ln>
        </p:spPr>
      </p:pic>
      <p:sp>
        <p:nvSpPr>
          <p:cNvPr id="4" name="日付プレースホルダー 3">
            <a:extLst>
              <a:ext uri="{FF2B5EF4-FFF2-40B4-BE49-F238E27FC236}">
                <a16:creationId xmlns:a16="http://schemas.microsoft.com/office/drawing/2014/main" id="{24D04F14-04E9-4DF7-8E53-4E7DB51AB85E}"/>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D3375A21-01FF-4B4B-9170-4FE7FF4C9BA7}"/>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1320D11B-4863-47B5-AA96-0151E36E0F89}"/>
              </a:ext>
            </a:extLst>
          </p:cNvPr>
          <p:cNvSpPr>
            <a:spLocks noGrp="1"/>
          </p:cNvSpPr>
          <p:nvPr>
            <p:ph type="sldNum" sz="quarter" idx="12"/>
          </p:nvPr>
        </p:nvSpPr>
        <p:spPr/>
        <p:txBody>
          <a:bodyPr/>
          <a:lstStyle/>
          <a:p>
            <a:fld id="{E7C0BDDF-823E-4117-AFCC-1FE62EE9C807}" type="slidenum">
              <a:rPr kumimoji="1" lang="ja-JP" altLang="en-US" smtClean="0"/>
              <a:pPr/>
              <a:t>15</a:t>
            </a:fld>
            <a:endParaRPr kumimoji="1" lang="ja-JP" altLang="en-US"/>
          </a:p>
        </p:txBody>
      </p:sp>
      <p:pic>
        <p:nvPicPr>
          <p:cNvPr id="12" name="図 11">
            <a:extLst>
              <a:ext uri="{FF2B5EF4-FFF2-40B4-BE49-F238E27FC236}">
                <a16:creationId xmlns:a16="http://schemas.microsoft.com/office/drawing/2014/main" id="{E13D49D3-D7F8-4A2A-BFAA-D6E7E6E6E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023" y="1797094"/>
            <a:ext cx="1876425" cy="2276475"/>
          </a:xfrm>
          <a:prstGeom prst="rect">
            <a:avLst/>
          </a:prstGeom>
          <a:ln>
            <a:solidFill>
              <a:schemeClr val="accent6">
                <a:lumMod val="50000"/>
              </a:schemeClr>
            </a:solidFill>
          </a:ln>
        </p:spPr>
      </p:pic>
      <p:pic>
        <p:nvPicPr>
          <p:cNvPr id="14" name="図 13">
            <a:extLst>
              <a:ext uri="{FF2B5EF4-FFF2-40B4-BE49-F238E27FC236}">
                <a16:creationId xmlns:a16="http://schemas.microsoft.com/office/drawing/2014/main" id="{D7E10A58-1372-46D7-A08C-88634B4B0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023" y="4976589"/>
            <a:ext cx="1876425" cy="828675"/>
          </a:xfrm>
          <a:prstGeom prst="rect">
            <a:avLst/>
          </a:prstGeom>
          <a:ln>
            <a:solidFill>
              <a:schemeClr val="accent6">
                <a:lumMod val="50000"/>
              </a:schemeClr>
            </a:solidFill>
          </a:ln>
        </p:spPr>
      </p:pic>
      <p:sp>
        <p:nvSpPr>
          <p:cNvPr id="15" name="テキスト ボックス 14">
            <a:extLst>
              <a:ext uri="{FF2B5EF4-FFF2-40B4-BE49-F238E27FC236}">
                <a16:creationId xmlns:a16="http://schemas.microsoft.com/office/drawing/2014/main" id="{17196A63-51E2-41B4-9FD5-D7213237318E}"/>
              </a:ext>
            </a:extLst>
          </p:cNvPr>
          <p:cNvSpPr txBox="1"/>
          <p:nvPr/>
        </p:nvSpPr>
        <p:spPr>
          <a:xfrm>
            <a:off x="457200" y="4869160"/>
            <a:ext cx="5842992"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dirty="0"/>
              <a:t>「</a:t>
            </a:r>
            <a:r>
              <a:rPr kumimoji="1" lang="en-US" altLang="ja-JP" dirty="0"/>
              <a:t>=A</a:t>
            </a:r>
            <a:r>
              <a:rPr kumimoji="1" lang="ja-JP" altLang="en-US" dirty="0"/>
              <a:t>」と入力した時に、数式オートコンプリート機能が関数の候補を表示します。</a:t>
            </a:r>
            <a:endParaRPr kumimoji="1" lang="en-US" altLang="ja-JP" dirty="0"/>
          </a:p>
          <a:p>
            <a:r>
              <a:rPr kumimoji="1" lang="ja-JP" altLang="en-US" dirty="0"/>
              <a:t>続けて「</a:t>
            </a:r>
            <a:r>
              <a:rPr kumimoji="1" lang="en-US" altLang="ja-JP" dirty="0"/>
              <a:t>1</a:t>
            </a:r>
            <a:r>
              <a:rPr kumimoji="1" lang="ja-JP" altLang="en-US" dirty="0"/>
              <a:t>」と入力すると、数式オートコンプリートが消え、さらに「</a:t>
            </a:r>
            <a:r>
              <a:rPr kumimoji="1" lang="en-US" altLang="ja-JP" dirty="0"/>
              <a:t>0</a:t>
            </a:r>
            <a:r>
              <a:rPr kumimoji="1" lang="ja-JP" altLang="en-US" dirty="0"/>
              <a:t>」を入力するとセル</a:t>
            </a:r>
            <a:r>
              <a:rPr kumimoji="1" lang="en-US" altLang="ja-JP" dirty="0"/>
              <a:t>A10</a:t>
            </a:r>
            <a:r>
              <a:rPr kumimoji="1" lang="ja-JP" altLang="en-US" dirty="0"/>
              <a:t>が選択されます。</a:t>
            </a:r>
            <a:r>
              <a:rPr kumimoji="1" lang="en-US" altLang="ja-JP" dirty="0"/>
              <a:t>Enter</a:t>
            </a:r>
            <a:r>
              <a:rPr kumimoji="1" lang="ja-JP" altLang="en-US" dirty="0"/>
              <a:t>キーを押すと「</a:t>
            </a:r>
            <a:r>
              <a:rPr kumimoji="1" lang="en-US" altLang="ja-JP" dirty="0"/>
              <a:t>0</a:t>
            </a:r>
            <a:r>
              <a:rPr kumimoji="1" lang="ja-JP" altLang="en-US" dirty="0"/>
              <a:t>」になります。</a:t>
            </a:r>
          </a:p>
        </p:txBody>
      </p:sp>
      <p:sp>
        <p:nvSpPr>
          <p:cNvPr id="18" name="矢印: 右 17">
            <a:extLst>
              <a:ext uri="{FF2B5EF4-FFF2-40B4-BE49-F238E27FC236}">
                <a16:creationId xmlns:a16="http://schemas.microsoft.com/office/drawing/2014/main" id="{51AD49C0-BCFC-4B72-8343-07B8C4D820D1}"/>
              </a:ext>
            </a:extLst>
          </p:cNvPr>
          <p:cNvSpPr/>
          <p:nvPr/>
        </p:nvSpPr>
        <p:spPr>
          <a:xfrm rot="5400000">
            <a:off x="7414207" y="4221088"/>
            <a:ext cx="504056" cy="6480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1F479004-662E-4E49-ABB8-75385DA07E0F}"/>
              </a:ext>
            </a:extLst>
          </p:cNvPr>
          <p:cNvSpPr/>
          <p:nvPr/>
        </p:nvSpPr>
        <p:spPr>
          <a:xfrm>
            <a:off x="5724128" y="2780928"/>
            <a:ext cx="829072" cy="6480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755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dirty="0"/>
              <a:t>相対参照、絶対参照、複合参照</a:t>
            </a:r>
            <a:endParaRPr kumimoji="1" lang="ja-JP" altLang="en-US" sz="3600" dirty="0"/>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3431428443"/>
              </p:ext>
            </p:extLst>
          </p:nvPr>
        </p:nvGraphicFramePr>
        <p:xfrm>
          <a:off x="457200" y="1600200"/>
          <a:ext cx="8316000" cy="311404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4896000">
                  <a:extLst>
                    <a:ext uri="{9D8B030D-6E8A-4147-A177-3AD203B41FA5}">
                      <a16:colId xmlns:a16="http://schemas.microsoft.com/office/drawing/2014/main" val="20002"/>
                    </a:ext>
                  </a:extLst>
                </a:gridCol>
              </a:tblGrid>
              <a:tr h="370840">
                <a:tc>
                  <a:txBody>
                    <a:bodyPr/>
                    <a:lstStyle/>
                    <a:p>
                      <a:r>
                        <a:rPr kumimoji="1" lang="ja-JP" altLang="en-US" dirty="0"/>
                        <a:t>セル参照</a:t>
                      </a:r>
                    </a:p>
                  </a:txBody>
                  <a:tcPr/>
                </a:tc>
                <a:tc>
                  <a:txBody>
                    <a:bodyPr/>
                    <a:lstStyle/>
                    <a:p>
                      <a:r>
                        <a:rPr kumimoji="1" lang="ja-JP" altLang="en-US" dirty="0"/>
                        <a:t>表示形式</a:t>
                      </a:r>
                    </a:p>
                  </a:txBody>
                  <a:tcPr/>
                </a:tc>
                <a:tc>
                  <a:txBody>
                    <a:bodyPr/>
                    <a:lstStyle/>
                    <a:p>
                      <a:r>
                        <a:rPr kumimoji="1" lang="ja-JP" altLang="en-US" dirty="0"/>
                        <a:t>解説</a:t>
                      </a:r>
                    </a:p>
                  </a:txBody>
                  <a:tcPr/>
                </a:tc>
                <a:extLst>
                  <a:ext uri="{0D108BD9-81ED-4DB2-BD59-A6C34878D82A}">
                    <a16:rowId xmlns:a16="http://schemas.microsoft.com/office/drawing/2014/main" val="10000"/>
                  </a:ext>
                </a:extLst>
              </a:tr>
              <a:tr h="370840">
                <a:tc>
                  <a:txBody>
                    <a:bodyPr/>
                    <a:lstStyle/>
                    <a:p>
                      <a:r>
                        <a:rPr kumimoji="1" lang="ja-JP" altLang="en-US" dirty="0"/>
                        <a:t>相対参照</a:t>
                      </a:r>
                    </a:p>
                  </a:txBody>
                  <a:tcPr anchor="ctr"/>
                </a:tc>
                <a:tc>
                  <a:txBody>
                    <a:bodyPr/>
                    <a:lstStyle/>
                    <a:p>
                      <a:r>
                        <a:rPr kumimoji="1" lang="en-US" altLang="ja-JP" dirty="0">
                          <a:latin typeface="+mn-lt"/>
                        </a:rPr>
                        <a:t>A1</a:t>
                      </a:r>
                      <a:endParaRPr kumimoji="1" lang="ja-JP" altLang="en-US" dirty="0">
                        <a:latin typeface="+mn-lt"/>
                      </a:endParaRPr>
                    </a:p>
                  </a:txBody>
                  <a:tcPr anchor="ctr"/>
                </a:tc>
                <a:tc>
                  <a:txBody>
                    <a:bodyPr/>
                    <a:lstStyle/>
                    <a:p>
                      <a:r>
                        <a:rPr kumimoji="1" lang="ja-JP" altLang="en-US" dirty="0"/>
                        <a:t>数式を他の行や列にコピー（オートフィルも）すると、参照が自動的に変更される。</a:t>
                      </a:r>
                    </a:p>
                  </a:txBody>
                  <a:tcPr/>
                </a:tc>
                <a:extLst>
                  <a:ext uri="{0D108BD9-81ED-4DB2-BD59-A6C34878D82A}">
                    <a16:rowId xmlns:a16="http://schemas.microsoft.com/office/drawing/2014/main" val="10001"/>
                  </a:ext>
                </a:extLst>
              </a:tr>
              <a:tr h="370840">
                <a:tc>
                  <a:txBody>
                    <a:bodyPr/>
                    <a:lstStyle/>
                    <a:p>
                      <a:r>
                        <a:rPr kumimoji="1" lang="ja-JP" altLang="en-US" dirty="0"/>
                        <a:t>絶対参照</a:t>
                      </a:r>
                    </a:p>
                  </a:txBody>
                  <a:tcPr anchor="ctr"/>
                </a:tc>
                <a:tc>
                  <a:txBody>
                    <a:bodyPr/>
                    <a:lstStyle/>
                    <a:p>
                      <a:r>
                        <a:rPr kumimoji="1" lang="en-US" altLang="ja-JP" dirty="0">
                          <a:latin typeface="+mn-lt"/>
                        </a:rPr>
                        <a:t>$A$1</a:t>
                      </a:r>
                      <a:endParaRPr kumimoji="1" lang="ja-JP" altLang="en-US" dirty="0">
                        <a:latin typeface="+mn-lt"/>
                      </a:endParaRPr>
                    </a:p>
                  </a:txBody>
                  <a:tcPr anchor="ctr"/>
                </a:tc>
                <a:tc>
                  <a:txBody>
                    <a:bodyPr/>
                    <a:lstStyle/>
                    <a:p>
                      <a:r>
                        <a:rPr kumimoji="1" lang="ja-JP" altLang="en-US" dirty="0"/>
                        <a:t>特定の位置にあるセルが必ず参照される。数式を他の行や列にコピー（オートフィルも）しても参照先は変わらない。</a:t>
                      </a:r>
                    </a:p>
                  </a:txBody>
                  <a:tcPr/>
                </a:tc>
                <a:extLst>
                  <a:ext uri="{0D108BD9-81ED-4DB2-BD59-A6C34878D82A}">
                    <a16:rowId xmlns:a16="http://schemas.microsoft.com/office/drawing/2014/main" val="10002"/>
                  </a:ext>
                </a:extLst>
              </a:tr>
              <a:tr h="370840">
                <a:tc>
                  <a:txBody>
                    <a:bodyPr/>
                    <a:lstStyle/>
                    <a:p>
                      <a:r>
                        <a:rPr kumimoji="1" lang="ja-JP" altLang="en-US" dirty="0"/>
                        <a:t>複合参照</a:t>
                      </a:r>
                    </a:p>
                  </a:txBody>
                  <a:tcPr anchor="ctr"/>
                </a:tc>
                <a:tc>
                  <a:txBody>
                    <a:bodyPr/>
                    <a:lstStyle/>
                    <a:p>
                      <a:r>
                        <a:rPr kumimoji="1" lang="en-US" altLang="ja-JP" dirty="0">
                          <a:latin typeface="+mn-lt"/>
                        </a:rPr>
                        <a:t>$A1</a:t>
                      </a:r>
                      <a:r>
                        <a:rPr kumimoji="1" lang="ja-JP" altLang="en-US" dirty="0">
                          <a:latin typeface="+mn-lt"/>
                        </a:rPr>
                        <a:t>または</a:t>
                      </a:r>
                      <a:r>
                        <a:rPr kumimoji="1" lang="en-US" altLang="ja-JP" dirty="0">
                          <a:latin typeface="+mn-lt"/>
                        </a:rPr>
                        <a:t>A$1</a:t>
                      </a:r>
                    </a:p>
                  </a:txBody>
                  <a:tcPr anchor="ctr"/>
                </a:tc>
                <a:tc>
                  <a:txBody>
                    <a:bodyPr/>
                    <a:lstStyle/>
                    <a:p>
                      <a:r>
                        <a:rPr kumimoji="1" lang="ja-JP" altLang="en-US" dirty="0"/>
                        <a:t>行または列のどちらかが絶対参照である形式。</a:t>
                      </a:r>
                      <a:endParaRPr kumimoji="1" lang="en-US" altLang="ja-JP" dirty="0"/>
                    </a:p>
                    <a:p>
                      <a:r>
                        <a:rPr kumimoji="1" lang="ja-JP" altLang="en-US" dirty="0"/>
                        <a:t>列を絶対参照</a:t>
                      </a:r>
                      <a:r>
                        <a:rPr kumimoji="1" lang="en-US" altLang="ja-JP" dirty="0"/>
                        <a:t>($B1)</a:t>
                      </a:r>
                      <a:r>
                        <a:rPr kumimoji="1" lang="ja-JP" altLang="en-US" dirty="0"/>
                        <a:t>の場合、列方向</a:t>
                      </a:r>
                      <a:r>
                        <a:rPr kumimoji="1" lang="en-US" altLang="ja-JP" dirty="0"/>
                        <a:t>(C1,D1,</a:t>
                      </a:r>
                      <a:r>
                        <a:rPr kumimoji="1" lang="ja-JP" altLang="en-US" dirty="0"/>
                        <a:t>・・・</a:t>
                      </a:r>
                      <a:r>
                        <a:rPr kumimoji="1" lang="en-US" altLang="ja-JP" dirty="0"/>
                        <a:t>)</a:t>
                      </a:r>
                      <a:r>
                        <a:rPr kumimoji="1" lang="ja-JP" altLang="en-US" dirty="0"/>
                        <a:t>へのコピーは、</a:t>
                      </a:r>
                      <a:r>
                        <a:rPr kumimoji="1" lang="en-US" altLang="ja-JP" dirty="0">
                          <a:latin typeface="Century Schoolbook" panose="02040604050505020304" pitchFamily="18" charset="0"/>
                        </a:rPr>
                        <a:t>$B1</a:t>
                      </a:r>
                      <a:r>
                        <a:rPr kumimoji="1" lang="ja-JP" altLang="en-US" dirty="0"/>
                        <a:t>のままである。行方向へのコピーは、</a:t>
                      </a:r>
                      <a:r>
                        <a:rPr kumimoji="1" lang="en-US" altLang="ja-JP" dirty="0">
                          <a:latin typeface="Century Schoolbook" panose="02040604050505020304" pitchFamily="18" charset="0"/>
                        </a:rPr>
                        <a:t>$B2,$B3</a:t>
                      </a:r>
                      <a:r>
                        <a:rPr kumimoji="1" lang="ja-JP" altLang="en-US" dirty="0"/>
                        <a:t>・・・となる。</a:t>
                      </a:r>
                    </a:p>
                  </a:txBody>
                  <a:tcPr/>
                </a:tc>
                <a:extLst>
                  <a:ext uri="{0D108BD9-81ED-4DB2-BD59-A6C34878D82A}">
                    <a16:rowId xmlns:a16="http://schemas.microsoft.com/office/drawing/2014/main" val="10003"/>
                  </a:ext>
                </a:extLst>
              </a:tr>
            </a:tbl>
          </a:graphicData>
        </a:graphic>
      </p:graphicFrame>
      <p:sp>
        <p:nvSpPr>
          <p:cNvPr id="4" name="日付プレースホルダ 3"/>
          <p:cNvSpPr>
            <a:spLocks noGrp="1"/>
          </p:cNvSpPr>
          <p:nvPr>
            <p:ph type="dt" sz="half" idx="10"/>
          </p:nvPr>
        </p:nvSpPr>
        <p:spPr/>
        <p:txBody>
          <a:bodyPr/>
          <a:lstStyle/>
          <a:p>
            <a:r>
              <a:rPr kumimoji="1" lang="en-US" altLang="ja-JP"/>
              <a:t>2018/8/31</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16</a:t>
            </a:fld>
            <a:endParaRPr kumimoji="1" lang="ja-JP" altLang="en-US" dirty="0"/>
          </a:p>
        </p:txBody>
      </p:sp>
      <p:sp>
        <p:nvSpPr>
          <p:cNvPr id="8" name="テキスト ボックス 7"/>
          <p:cNvSpPr txBox="1"/>
          <p:nvPr/>
        </p:nvSpPr>
        <p:spPr>
          <a:xfrm>
            <a:off x="457200" y="5147900"/>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セル参照を相対参照、絶対参照、複合参照の切り替えるには、　 　キーを使う。</a:t>
            </a:r>
            <a:endParaRPr lang="en-US" altLang="ja-JP" dirty="0"/>
          </a:p>
        </p:txBody>
      </p:sp>
      <p:pic>
        <p:nvPicPr>
          <p:cNvPr id="2050" name="Picture 2" descr="f04"/>
          <p:cNvPicPr>
            <a:picLocks noChangeAspect="1" noChangeArrowheads="1"/>
          </p:cNvPicPr>
          <p:nvPr/>
        </p:nvPicPr>
        <p:blipFill>
          <a:blip r:embed="rId3" cstate="print"/>
          <a:srcRect/>
          <a:stretch>
            <a:fillRect/>
          </a:stretch>
        </p:blipFill>
        <p:spPr bwMode="auto">
          <a:xfrm>
            <a:off x="6248400" y="5177965"/>
            <a:ext cx="304800" cy="304800"/>
          </a:xfrm>
          <a:prstGeom prst="rect">
            <a:avLst/>
          </a:prstGeom>
          <a:noFill/>
          <a:ln w="9525">
            <a:noFill/>
            <a:miter lim="800000"/>
            <a:headEnd/>
            <a:tailEnd/>
          </a:ln>
        </p:spPr>
      </p:pic>
      <p:sp>
        <p:nvSpPr>
          <p:cNvPr id="10" name="テキスト ボックス 9"/>
          <p:cNvSpPr txBox="1"/>
          <p:nvPr/>
        </p:nvSpPr>
        <p:spPr>
          <a:xfrm>
            <a:off x="522000" y="5662989"/>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12 </a:t>
            </a:r>
            <a:r>
              <a:rPr lang="ja-JP" altLang="en-US" dirty="0"/>
              <a:t>「</a:t>
            </a:r>
            <a:r>
              <a:rPr lang="en-US" altLang="ja-JP" dirty="0"/>
              <a:t>3</a:t>
            </a:r>
            <a:r>
              <a:rPr lang="ja-JP" altLang="en-US" dirty="0" err="1"/>
              <a:t>つの</a:t>
            </a:r>
            <a:r>
              <a:rPr lang="ja-JP" altLang="en-US" dirty="0"/>
              <a:t>セル参照」シートを開き設問に答えてください。</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dirty="0"/>
              <a:t>相対参照、絶対参照、複合参照の切り替え</a:t>
            </a:r>
            <a:endParaRPr kumimoji="1" lang="ja-JP" altLang="en-US" sz="3600" dirty="0"/>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17</a:t>
            </a:fld>
            <a:endParaRPr kumimoji="1" lang="ja-JP" altLang="en-US" dirty="0"/>
          </a:p>
        </p:txBody>
      </p:sp>
      <p:pic>
        <p:nvPicPr>
          <p:cNvPr id="12" name="コンテンツ プレースホルダー 11">
            <a:extLst>
              <a:ext uri="{FF2B5EF4-FFF2-40B4-BE49-F238E27FC236}">
                <a16:creationId xmlns:a16="http://schemas.microsoft.com/office/drawing/2014/main" id="{51D49829-81EE-4B59-AB60-B1BCD7A9CD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69543"/>
            <a:ext cx="3400425" cy="1609725"/>
          </a:xfrm>
          <a:ln>
            <a:solidFill>
              <a:schemeClr val="accent6">
                <a:lumMod val="50000"/>
              </a:schemeClr>
            </a:solidFill>
          </a:ln>
        </p:spPr>
      </p:pic>
      <p:pic>
        <p:nvPicPr>
          <p:cNvPr id="15" name="図 14">
            <a:extLst>
              <a:ext uri="{FF2B5EF4-FFF2-40B4-BE49-F238E27FC236}">
                <a16:creationId xmlns:a16="http://schemas.microsoft.com/office/drawing/2014/main" id="{27EF049B-0BFB-4133-AE20-651C7252A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92" y="4123531"/>
            <a:ext cx="3351240" cy="1609725"/>
          </a:xfrm>
          <a:prstGeom prst="rect">
            <a:avLst/>
          </a:prstGeom>
          <a:ln>
            <a:solidFill>
              <a:schemeClr val="accent6">
                <a:lumMod val="50000"/>
              </a:schemeClr>
            </a:solidFill>
          </a:ln>
        </p:spPr>
      </p:pic>
      <p:sp>
        <p:nvSpPr>
          <p:cNvPr id="17" name="楕円 16">
            <a:extLst>
              <a:ext uri="{FF2B5EF4-FFF2-40B4-BE49-F238E27FC236}">
                <a16:creationId xmlns:a16="http://schemas.microsoft.com/office/drawing/2014/main" id="{6F3C4246-BF6F-42BD-8270-A70FEE3E839F}"/>
              </a:ext>
            </a:extLst>
          </p:cNvPr>
          <p:cNvSpPr/>
          <p:nvPr/>
        </p:nvSpPr>
        <p:spPr>
          <a:xfrm>
            <a:off x="2912403" y="237348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1</a:t>
            </a:r>
            <a:endParaRPr kumimoji="1" lang="ja-JP" altLang="en-US" dirty="0">
              <a:solidFill>
                <a:srgbClr val="FF0000"/>
              </a:solidFill>
            </a:endParaRPr>
          </a:p>
        </p:txBody>
      </p:sp>
      <p:sp>
        <p:nvSpPr>
          <p:cNvPr id="18" name="楕円 17">
            <a:extLst>
              <a:ext uri="{FF2B5EF4-FFF2-40B4-BE49-F238E27FC236}">
                <a16:creationId xmlns:a16="http://schemas.microsoft.com/office/drawing/2014/main" id="{3B4E32CF-D269-401D-83CD-F12372E3CBB8}"/>
              </a:ext>
            </a:extLst>
          </p:cNvPr>
          <p:cNvSpPr/>
          <p:nvPr/>
        </p:nvSpPr>
        <p:spPr>
          <a:xfrm>
            <a:off x="2902355" y="4936083"/>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solidFill>
                  <a:srgbClr val="FF0000"/>
                </a:solidFill>
              </a:rPr>
              <a:t>2</a:t>
            </a:r>
            <a:endParaRPr kumimoji="1" lang="ja-JP" altLang="en-US" dirty="0">
              <a:solidFill>
                <a:srgbClr val="FF0000"/>
              </a:solidFill>
            </a:endParaRPr>
          </a:p>
        </p:txBody>
      </p:sp>
      <p:pic>
        <p:nvPicPr>
          <p:cNvPr id="20" name="図 19">
            <a:extLst>
              <a:ext uri="{FF2B5EF4-FFF2-40B4-BE49-F238E27FC236}">
                <a16:creationId xmlns:a16="http://schemas.microsoft.com/office/drawing/2014/main" id="{A451C356-0674-4F06-8FC5-84789C446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967" y="1564828"/>
            <a:ext cx="3351240" cy="1609725"/>
          </a:xfrm>
          <a:prstGeom prst="rect">
            <a:avLst/>
          </a:prstGeom>
          <a:ln>
            <a:solidFill>
              <a:schemeClr val="accent6">
                <a:lumMod val="50000"/>
              </a:schemeClr>
            </a:solidFill>
          </a:ln>
        </p:spPr>
      </p:pic>
      <p:sp>
        <p:nvSpPr>
          <p:cNvPr id="23" name="楕円 22">
            <a:extLst>
              <a:ext uri="{FF2B5EF4-FFF2-40B4-BE49-F238E27FC236}">
                <a16:creationId xmlns:a16="http://schemas.microsoft.com/office/drawing/2014/main" id="{56715366-915B-4BCD-BE43-FC624AD8424B}"/>
              </a:ext>
            </a:extLst>
          </p:cNvPr>
          <p:cNvSpPr/>
          <p:nvPr/>
        </p:nvSpPr>
        <p:spPr>
          <a:xfrm>
            <a:off x="7728569" y="2369690"/>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3</a:t>
            </a:r>
            <a:endParaRPr kumimoji="1" lang="ja-JP" altLang="en-US" dirty="0">
              <a:solidFill>
                <a:srgbClr val="FF0000"/>
              </a:solidFill>
            </a:endParaRPr>
          </a:p>
        </p:txBody>
      </p:sp>
      <p:pic>
        <p:nvPicPr>
          <p:cNvPr id="24" name="図 23">
            <a:extLst>
              <a:ext uri="{FF2B5EF4-FFF2-40B4-BE49-F238E27FC236}">
                <a16:creationId xmlns:a16="http://schemas.microsoft.com/office/drawing/2014/main" id="{6A3B9F51-F5E2-4459-A759-99FD4C3ED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6" y="4122703"/>
            <a:ext cx="3351240" cy="1609725"/>
          </a:xfrm>
          <a:prstGeom prst="rect">
            <a:avLst/>
          </a:prstGeom>
          <a:ln>
            <a:solidFill>
              <a:schemeClr val="accent6">
                <a:lumMod val="50000"/>
              </a:schemeClr>
            </a:solidFill>
          </a:ln>
        </p:spPr>
      </p:pic>
      <p:sp>
        <p:nvSpPr>
          <p:cNvPr id="22" name="楕円 21">
            <a:extLst>
              <a:ext uri="{FF2B5EF4-FFF2-40B4-BE49-F238E27FC236}">
                <a16:creationId xmlns:a16="http://schemas.microsoft.com/office/drawing/2014/main" id="{C007458E-FAC0-44F3-93E8-389DF4CA4F32}"/>
              </a:ext>
            </a:extLst>
          </p:cNvPr>
          <p:cNvSpPr/>
          <p:nvPr/>
        </p:nvSpPr>
        <p:spPr>
          <a:xfrm>
            <a:off x="7738616" y="492756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4</a:t>
            </a:r>
            <a:endParaRPr kumimoji="1" lang="ja-JP" altLang="en-US" dirty="0">
              <a:solidFill>
                <a:srgbClr val="FF0000"/>
              </a:solidFill>
            </a:endParaRPr>
          </a:p>
        </p:txBody>
      </p:sp>
      <p:cxnSp>
        <p:nvCxnSpPr>
          <p:cNvPr id="26" name="直線矢印コネクタ 25">
            <a:extLst>
              <a:ext uri="{FF2B5EF4-FFF2-40B4-BE49-F238E27FC236}">
                <a16:creationId xmlns:a16="http://schemas.microsoft.com/office/drawing/2014/main" id="{B13ACC98-067E-41D3-931E-70E645192D17}"/>
              </a:ext>
            </a:extLst>
          </p:cNvPr>
          <p:cNvCxnSpPr>
            <a:stCxn id="12" idx="2"/>
            <a:endCxn id="15" idx="0"/>
          </p:cNvCxnSpPr>
          <p:nvPr/>
        </p:nvCxnSpPr>
        <p:spPr>
          <a:xfrm>
            <a:off x="2157413" y="3179268"/>
            <a:ext cx="0" cy="94426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19" name="Picture 2" descr="f04">
            <a:extLst>
              <a:ext uri="{FF2B5EF4-FFF2-40B4-BE49-F238E27FC236}">
                <a16:creationId xmlns:a16="http://schemas.microsoft.com/office/drawing/2014/main" id="{197C7B58-E171-4B8B-B9A9-FA0E55D0467C}"/>
              </a:ext>
            </a:extLst>
          </p:cNvPr>
          <p:cNvPicPr>
            <a:picLocks noChangeAspect="1" noChangeArrowheads="1"/>
          </p:cNvPicPr>
          <p:nvPr/>
        </p:nvPicPr>
        <p:blipFill>
          <a:blip r:embed="rId7" cstate="print"/>
          <a:srcRect/>
          <a:stretch>
            <a:fillRect/>
          </a:stretch>
        </p:blipFill>
        <p:spPr bwMode="auto">
          <a:xfrm>
            <a:off x="2005012" y="3471399"/>
            <a:ext cx="360000" cy="360000"/>
          </a:xfrm>
          <a:prstGeom prst="rect">
            <a:avLst/>
          </a:prstGeom>
          <a:noFill/>
          <a:ln w="9525">
            <a:noFill/>
            <a:miter lim="800000"/>
            <a:headEnd/>
            <a:tailEnd/>
          </a:ln>
        </p:spPr>
      </p:pic>
      <p:cxnSp>
        <p:nvCxnSpPr>
          <p:cNvPr id="28" name="直線矢印コネクタ 27">
            <a:extLst>
              <a:ext uri="{FF2B5EF4-FFF2-40B4-BE49-F238E27FC236}">
                <a16:creationId xmlns:a16="http://schemas.microsoft.com/office/drawing/2014/main" id="{6E9032C8-D5D5-488D-A8EA-90E589C1BF71}"/>
              </a:ext>
            </a:extLst>
          </p:cNvPr>
          <p:cNvCxnSpPr>
            <a:cxnSpLocks/>
            <a:stCxn id="20" idx="2"/>
            <a:endCxn id="24" idx="0"/>
          </p:cNvCxnSpPr>
          <p:nvPr/>
        </p:nvCxnSpPr>
        <p:spPr>
          <a:xfrm flipH="1">
            <a:off x="6986587" y="3174553"/>
            <a:ext cx="1" cy="9481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31" name="Picture 2" descr="f04">
            <a:extLst>
              <a:ext uri="{FF2B5EF4-FFF2-40B4-BE49-F238E27FC236}">
                <a16:creationId xmlns:a16="http://schemas.microsoft.com/office/drawing/2014/main" id="{042D881F-AB4F-494B-AF95-5C32032FBC02}"/>
              </a:ext>
            </a:extLst>
          </p:cNvPr>
          <p:cNvPicPr>
            <a:picLocks noChangeAspect="1" noChangeArrowheads="1"/>
          </p:cNvPicPr>
          <p:nvPr/>
        </p:nvPicPr>
        <p:blipFill>
          <a:blip r:embed="rId7" cstate="print"/>
          <a:srcRect/>
          <a:stretch>
            <a:fillRect/>
          </a:stretch>
        </p:blipFill>
        <p:spPr bwMode="auto">
          <a:xfrm>
            <a:off x="6806586" y="3471399"/>
            <a:ext cx="360000" cy="360000"/>
          </a:xfrm>
          <a:prstGeom prst="rect">
            <a:avLst/>
          </a:prstGeom>
          <a:noFill/>
          <a:ln w="9525">
            <a:noFill/>
            <a:miter lim="800000"/>
            <a:headEnd/>
            <a:tailEnd/>
          </a:ln>
        </p:spPr>
      </p:pic>
      <p:cxnSp>
        <p:nvCxnSpPr>
          <p:cNvPr id="33" name="直線矢印コネクタ 32">
            <a:extLst>
              <a:ext uri="{FF2B5EF4-FFF2-40B4-BE49-F238E27FC236}">
                <a16:creationId xmlns:a16="http://schemas.microsoft.com/office/drawing/2014/main" id="{119C624C-5E9D-493C-A08A-7C29ABC35848}"/>
              </a:ext>
            </a:extLst>
          </p:cNvPr>
          <p:cNvCxnSpPr/>
          <p:nvPr/>
        </p:nvCxnSpPr>
        <p:spPr>
          <a:xfrm flipV="1">
            <a:off x="3857625" y="3174553"/>
            <a:ext cx="1428749" cy="9481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5" name="直線矢印コネクタ 34">
            <a:extLst>
              <a:ext uri="{FF2B5EF4-FFF2-40B4-BE49-F238E27FC236}">
                <a16:creationId xmlns:a16="http://schemas.microsoft.com/office/drawing/2014/main" id="{9F26AF67-29BB-479E-B260-FBB2876C2E8A}"/>
              </a:ext>
            </a:extLst>
          </p:cNvPr>
          <p:cNvCxnSpPr/>
          <p:nvPr/>
        </p:nvCxnSpPr>
        <p:spPr>
          <a:xfrm flipH="1" flipV="1">
            <a:off x="3857625" y="3174553"/>
            <a:ext cx="1428749" cy="9481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2050" name="Picture 2" descr="f04"/>
          <p:cNvPicPr>
            <a:picLocks noChangeAspect="1" noChangeArrowheads="1"/>
          </p:cNvPicPr>
          <p:nvPr/>
        </p:nvPicPr>
        <p:blipFill>
          <a:blip r:embed="rId7" cstate="print"/>
          <a:srcRect/>
          <a:stretch>
            <a:fillRect/>
          </a:stretch>
        </p:blipFill>
        <p:spPr bwMode="auto">
          <a:xfrm>
            <a:off x="4405799" y="3468628"/>
            <a:ext cx="360000" cy="360000"/>
          </a:xfrm>
          <a:prstGeom prst="rect">
            <a:avLst/>
          </a:prstGeom>
          <a:noFill/>
          <a:ln w="9525">
            <a:noFill/>
            <a:miter lim="800000"/>
            <a:headEnd/>
            <a:tailEnd/>
          </a:ln>
        </p:spPr>
      </p:pic>
    </p:spTree>
    <p:extLst>
      <p:ext uri="{BB962C8B-B14F-4D97-AF65-F5344CB8AC3E}">
        <p14:creationId xmlns:p14="http://schemas.microsoft.com/office/powerpoint/2010/main" val="111375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183" y="4857760"/>
            <a:ext cx="3090144" cy="1295400"/>
          </a:xfrm>
          <a:prstGeom prst="rect">
            <a:avLst/>
          </a:prstGeom>
          <a:ln>
            <a:solidFill>
              <a:schemeClr val="tx2"/>
            </a:solidFill>
          </a:ln>
        </p:spPr>
      </p:pic>
      <p:cxnSp>
        <p:nvCxnSpPr>
          <p:cNvPr id="27" name="直線矢印コネクタ 26"/>
          <p:cNvCxnSpPr>
            <a:cxnSpLocks/>
          </p:cNvCxnSpPr>
          <p:nvPr/>
        </p:nvCxnSpPr>
        <p:spPr>
          <a:xfrm flipH="1">
            <a:off x="5682320" y="5124407"/>
            <a:ext cx="880530" cy="986466"/>
          </a:xfrm>
          <a:prstGeom prst="straightConnector1">
            <a:avLst/>
          </a:prstGeom>
          <a:ln w="127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数式</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18</a:t>
            </a:fld>
            <a:endParaRPr kumimoji="1" lang="ja-JP" altLang="en-US"/>
          </a:p>
        </p:txBody>
      </p:sp>
      <p:sp>
        <p:nvSpPr>
          <p:cNvPr id="9" name="テキスト ボックス 8"/>
          <p:cNvSpPr txBox="1"/>
          <p:nvPr/>
        </p:nvSpPr>
        <p:spPr>
          <a:xfrm>
            <a:off x="457200" y="2060848"/>
            <a:ext cx="7128878" cy="369332"/>
          </a:xfrm>
          <a:prstGeom prst="rect">
            <a:avLst/>
          </a:prstGeom>
          <a:noFill/>
        </p:spPr>
        <p:txBody>
          <a:bodyPr wrap="square" rtlCol="0">
            <a:spAutoFit/>
          </a:bodyPr>
          <a:lstStyle/>
          <a:p>
            <a:r>
              <a:rPr kumimoji="1" lang="en-US" altLang="ja-JP" dirty="0"/>
              <a:t>5</a:t>
            </a:r>
            <a:r>
              <a:rPr kumimoji="1" lang="ja-JP" altLang="en-US" dirty="0"/>
              <a:t>号サッカーボール</a:t>
            </a:r>
            <a:r>
              <a:rPr kumimoji="1" lang="en-US" altLang="ja-JP" dirty="0"/>
              <a:t>=</a:t>
            </a:r>
            <a:r>
              <a:rPr kumimoji="1" lang="ja-JP" altLang="en-US" dirty="0"/>
              <a:t>直径</a:t>
            </a:r>
            <a:r>
              <a:rPr kumimoji="1" lang="en-US" altLang="ja-JP" dirty="0"/>
              <a:t>22cm</a:t>
            </a:r>
            <a:r>
              <a:rPr kumimoji="1" lang="ja-JP" altLang="en-US" dirty="0" err="1"/>
              <a:t>、</a:t>
            </a:r>
            <a:r>
              <a:rPr kumimoji="1" lang="ja-JP" altLang="en-US" dirty="0"/>
              <a:t>周囲</a:t>
            </a:r>
            <a:r>
              <a:rPr kumimoji="1" lang="en-US" altLang="ja-JP" dirty="0"/>
              <a:t>68~70cm</a:t>
            </a:r>
            <a:r>
              <a:rPr kumimoji="1" lang="ja-JP" altLang="en-US" dirty="0" err="1"/>
              <a:t>、</a:t>
            </a:r>
            <a:r>
              <a:rPr kumimoji="1" lang="ja-JP" altLang="en-US" dirty="0"/>
              <a:t>重量</a:t>
            </a:r>
            <a:r>
              <a:rPr kumimoji="1" lang="en-US" altLang="ja-JP" dirty="0"/>
              <a:t>410~450g</a:t>
            </a:r>
            <a:r>
              <a:rPr kumimoji="1" lang="en-US" altLang="ja-JP" baseline="30000" dirty="0"/>
              <a:t> </a:t>
            </a:r>
            <a:endParaRPr kumimoji="1" lang="ja-JP" altLang="en-US" dirty="0"/>
          </a:p>
        </p:txBody>
      </p:sp>
      <p:sp>
        <p:nvSpPr>
          <p:cNvPr id="13" name="線吹き出し 1 (枠付き) 12"/>
          <p:cNvSpPr/>
          <p:nvPr/>
        </p:nvSpPr>
        <p:spPr>
          <a:xfrm>
            <a:off x="5200200" y="4329144"/>
            <a:ext cx="792000" cy="396000"/>
          </a:xfrm>
          <a:prstGeom prst="borderCallout1">
            <a:avLst>
              <a:gd name="adj1" fmla="val 1877"/>
              <a:gd name="adj2" fmla="val 49916"/>
              <a:gd name="adj3" fmla="val -91335"/>
              <a:gd name="adj4" fmla="val 50278"/>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定数</a:t>
            </a:r>
          </a:p>
        </p:txBody>
      </p:sp>
      <p:sp>
        <p:nvSpPr>
          <p:cNvPr id="14" name="線吹き出し 1 (枠付き) 13"/>
          <p:cNvSpPr/>
          <p:nvPr/>
        </p:nvSpPr>
        <p:spPr>
          <a:xfrm>
            <a:off x="6114596" y="4329144"/>
            <a:ext cx="792000" cy="396000"/>
          </a:xfrm>
          <a:prstGeom prst="borderCallout1">
            <a:avLst>
              <a:gd name="adj1" fmla="val 1877"/>
              <a:gd name="adj2" fmla="val 49916"/>
              <a:gd name="adj3" fmla="val -97113"/>
              <a:gd name="adj4" fmla="val 24996"/>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関数</a:t>
            </a:r>
          </a:p>
        </p:txBody>
      </p:sp>
      <p:sp>
        <p:nvSpPr>
          <p:cNvPr id="16" name="線吹き出し 1 (枠付き) 15"/>
          <p:cNvSpPr/>
          <p:nvPr/>
        </p:nvSpPr>
        <p:spPr>
          <a:xfrm>
            <a:off x="7054327" y="4326404"/>
            <a:ext cx="1116000" cy="396000"/>
          </a:xfrm>
          <a:prstGeom prst="borderCallout1">
            <a:avLst>
              <a:gd name="adj1" fmla="val -365"/>
              <a:gd name="adj2" fmla="val 25256"/>
              <a:gd name="adj3" fmla="val -121474"/>
              <a:gd name="adj4" fmla="val 1154"/>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a:t>セル参照</a:t>
            </a:r>
            <a:endParaRPr kumimoji="1" lang="ja-JP" altLang="en-US" dirty="0"/>
          </a:p>
        </p:txBody>
      </p:sp>
      <p:sp>
        <p:nvSpPr>
          <p:cNvPr id="21" name="線吹き出し 2 (枠付き) 20"/>
          <p:cNvSpPr/>
          <p:nvPr/>
        </p:nvSpPr>
        <p:spPr>
          <a:xfrm>
            <a:off x="6906596" y="2969188"/>
            <a:ext cx="1116000" cy="396000"/>
          </a:xfrm>
          <a:prstGeom prst="borderCallout2">
            <a:avLst>
              <a:gd name="adj1" fmla="val 47894"/>
              <a:gd name="adj2" fmla="val 417"/>
              <a:gd name="adj3" fmla="val 50135"/>
              <a:gd name="adj4" fmla="val -81897"/>
              <a:gd name="adj5" fmla="val 139402"/>
              <a:gd name="adj6" fmla="val -80873"/>
            </a:avLst>
          </a:prstGeom>
          <a:ln w="12700">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演算子</a:t>
            </a:r>
          </a:p>
        </p:txBody>
      </p:sp>
      <p:cxnSp>
        <p:nvCxnSpPr>
          <p:cNvPr id="23" name="直線矢印コネクタ 22"/>
          <p:cNvCxnSpPr>
            <a:cxnSpLocks/>
          </p:cNvCxnSpPr>
          <p:nvPr/>
        </p:nvCxnSpPr>
        <p:spPr>
          <a:xfrm>
            <a:off x="6628864" y="3161698"/>
            <a:ext cx="0" cy="396000"/>
          </a:xfrm>
          <a:prstGeom prst="straightConnector1">
            <a:avLst/>
          </a:prstGeom>
          <a:ln w="12700">
            <a:tailEnd type="triangle"/>
          </a:ln>
        </p:spPr>
        <p:style>
          <a:lnRef idx="2">
            <a:schemeClr val="accent4"/>
          </a:lnRef>
          <a:fillRef idx="0">
            <a:schemeClr val="accent4"/>
          </a:fillRef>
          <a:effectRef idx="1">
            <a:schemeClr val="accent4"/>
          </a:effectRef>
          <a:fontRef idx="minor">
            <a:schemeClr val="tx1"/>
          </a:fontRef>
        </p:style>
      </p:cxnSp>
      <p:cxnSp>
        <p:nvCxnSpPr>
          <p:cNvPr id="24" name="直線矢印コネクタ 23"/>
          <p:cNvCxnSpPr>
            <a:cxnSpLocks/>
            <a:stCxn id="21" idx="1"/>
          </p:cNvCxnSpPr>
          <p:nvPr/>
        </p:nvCxnSpPr>
        <p:spPr>
          <a:xfrm>
            <a:off x="7464596" y="3365188"/>
            <a:ext cx="558000" cy="192510"/>
          </a:xfrm>
          <a:prstGeom prst="straightConnector1">
            <a:avLst/>
          </a:prstGeom>
          <a:ln w="12700">
            <a:tailEnd type="triangle"/>
          </a:ln>
        </p:spPr>
        <p:style>
          <a:lnRef idx="2">
            <a:schemeClr val="accent4"/>
          </a:lnRef>
          <a:fillRef idx="0">
            <a:schemeClr val="accent4"/>
          </a:fillRef>
          <a:effectRef idx="1">
            <a:schemeClr val="accent4"/>
          </a:effectRef>
          <a:fontRef idx="minor">
            <a:schemeClr val="tx1"/>
          </a:fontRef>
        </p:style>
      </p:cxnSp>
      <p:sp>
        <p:nvSpPr>
          <p:cNvPr id="25" name="正方形/長方形 24"/>
          <p:cNvSpPr/>
          <p:nvPr/>
        </p:nvSpPr>
        <p:spPr>
          <a:xfrm>
            <a:off x="4879084" y="5985817"/>
            <a:ext cx="785818" cy="18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64727" y="5297716"/>
            <a:ext cx="2895600" cy="646331"/>
          </a:xfrm>
          <a:prstGeom prst="rect">
            <a:avLst/>
          </a:prstGeom>
          <a:noFill/>
        </p:spPr>
        <p:txBody>
          <a:bodyPr wrap="square" rtlCol="0">
            <a:spAutoFit/>
          </a:bodyPr>
          <a:lstStyle/>
          <a:p>
            <a:r>
              <a:rPr lang="ja-JP" altLang="en-US" sz="1200" dirty="0"/>
              <a:t>ボール規格一覧 </a:t>
            </a:r>
            <a:r>
              <a:rPr lang="en-US" altLang="ja-JP" sz="1200" dirty="0"/>
              <a:t>molten</a:t>
            </a:r>
          </a:p>
          <a:p>
            <a:r>
              <a:rPr lang="en-US" altLang="ja-JP" sz="1200" dirty="0">
                <a:hlinkClick r:id="rId4"/>
              </a:rPr>
              <a:t>http://www.molten.co.jp/sports/jp/football/ball_standards/index.html</a:t>
            </a:r>
            <a:endParaRPr kumimoji="1" lang="en-US" altLang="ja-JP" sz="1200" dirty="0"/>
          </a:p>
        </p:txBody>
      </p:sp>
      <p:sp>
        <p:nvSpPr>
          <p:cNvPr id="29" name="テキスト ボックス 28"/>
          <p:cNvSpPr txBox="1"/>
          <p:nvPr/>
        </p:nvSpPr>
        <p:spPr>
          <a:xfrm>
            <a:off x="486000" y="1321604"/>
            <a:ext cx="8172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85750">
              <a:buClr>
                <a:schemeClr val="accent1"/>
              </a:buClr>
              <a:buFont typeface="Wingdings" pitchFamily="2" charset="2"/>
              <a:buChar char="l"/>
            </a:pPr>
            <a:r>
              <a:rPr lang="en-US" altLang="ja-JP" sz="1600" dirty="0">
                <a:solidFill>
                  <a:schemeClr val="dk1"/>
                </a:solidFill>
              </a:rPr>
              <a:t>[</a:t>
            </a:r>
            <a:r>
              <a:rPr lang="ja-JP" altLang="en-US" sz="1600" dirty="0">
                <a:solidFill>
                  <a:schemeClr val="dk1"/>
                </a:solidFill>
              </a:rPr>
              <a:t>練習</a:t>
            </a:r>
            <a:r>
              <a:rPr lang="en-US" altLang="ja-JP" sz="1600" dirty="0">
                <a:solidFill>
                  <a:schemeClr val="dk1"/>
                </a:solidFill>
              </a:rPr>
              <a:t>13]</a:t>
            </a:r>
            <a:r>
              <a:rPr lang="ja-JP" altLang="en-US" sz="1600" dirty="0">
                <a:solidFill>
                  <a:schemeClr val="dk1"/>
                </a:solidFill>
              </a:rPr>
              <a:t>シートのセル</a:t>
            </a:r>
            <a:r>
              <a:rPr lang="en-US" altLang="ja-JP" sz="1600" dirty="0">
                <a:solidFill>
                  <a:schemeClr val="dk1"/>
                </a:solidFill>
              </a:rPr>
              <a:t>B3</a:t>
            </a:r>
            <a:r>
              <a:rPr lang="ja-JP" altLang="en-US" sz="1600" dirty="0">
                <a:solidFill>
                  <a:schemeClr val="dk1"/>
                </a:solidFill>
              </a:rPr>
              <a:t>に「</a:t>
            </a:r>
            <a:r>
              <a:rPr lang="en-US" altLang="ja-JP" sz="1600" dirty="0">
                <a:solidFill>
                  <a:schemeClr val="dk1"/>
                </a:solidFill>
              </a:rPr>
              <a:t>=PI( )*B2</a:t>
            </a:r>
            <a:r>
              <a:rPr lang="ja-JP" altLang="en-US" sz="1600" dirty="0">
                <a:solidFill>
                  <a:schemeClr val="dk1"/>
                </a:solidFill>
              </a:rPr>
              <a:t>」と数式を入力してください</a:t>
            </a:r>
            <a:r>
              <a:rPr lang="ja-JP" altLang="en-US" sz="1600" dirty="0"/>
              <a:t>。</a:t>
            </a:r>
            <a:endParaRPr lang="en-US" altLang="ja-JP" sz="1600" dirty="0"/>
          </a:p>
          <a:p>
            <a:pPr indent="-285750">
              <a:buClr>
                <a:schemeClr val="accent1"/>
              </a:buClr>
              <a:buFont typeface="Wingdings" pitchFamily="2" charset="2"/>
              <a:buChar char="l"/>
            </a:pPr>
            <a:r>
              <a:rPr lang="ja-JP" altLang="en-US" sz="1600" dirty="0"/>
              <a:t>セル</a:t>
            </a:r>
            <a:r>
              <a:rPr lang="en-US" altLang="ja-JP" sz="1600" dirty="0"/>
              <a:t>B4</a:t>
            </a:r>
            <a:r>
              <a:rPr lang="ja-JP" altLang="en-US" sz="1600" dirty="0"/>
              <a:t>に「</a:t>
            </a:r>
            <a:r>
              <a:rPr lang="en-US" altLang="ja-JP" sz="1600" dirty="0"/>
              <a:t>=4/3</a:t>
            </a:r>
            <a:r>
              <a:rPr lang="ja-JP" altLang="en-US" sz="1600" dirty="0"/>
              <a:t>*</a:t>
            </a:r>
            <a:r>
              <a:rPr lang="en-US" altLang="ja-JP" sz="1600" dirty="0"/>
              <a:t>PI( )*(B2/2)</a:t>
            </a:r>
            <a:r>
              <a:rPr lang="ja-JP" altLang="en-US" sz="1600" dirty="0"/>
              <a:t>＾</a:t>
            </a:r>
            <a:r>
              <a:rPr lang="en-US" altLang="ja-JP" sz="1600" dirty="0"/>
              <a:t>3</a:t>
            </a:r>
            <a:r>
              <a:rPr lang="ja-JP" altLang="en-US" sz="1600" dirty="0"/>
              <a:t>」と数式を入力してください。</a:t>
            </a:r>
            <a:endParaRPr lang="ja-JP" altLang="en-US" sz="1600" dirty="0">
              <a:solidFill>
                <a:schemeClr val="dk1"/>
              </a:solidFill>
            </a:endParaRPr>
          </a:p>
        </p:txBody>
      </p:sp>
      <p:pic>
        <p:nvPicPr>
          <p:cNvPr id="20" name="コンテンツ プレースホルダー 19">
            <a:extLst>
              <a:ext uri="{FF2B5EF4-FFF2-40B4-BE49-F238E27FC236}">
                <a16:creationId xmlns:a16="http://schemas.microsoft.com/office/drawing/2014/main" id="{9D9064F1-02D0-4205-A7B1-D029BC0452BD}"/>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23528" y="2564904"/>
            <a:ext cx="2309878" cy="2312769"/>
          </a:xfrm>
        </p:spPr>
      </p:pic>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2151D05-444D-49FB-9999-859DE1D04EF2}"/>
                  </a:ext>
                </a:extLst>
              </p:cNvPr>
              <p:cNvSpPr txBox="1"/>
              <p:nvPr/>
            </p:nvSpPr>
            <p:spPr>
              <a:xfrm>
                <a:off x="2988826" y="2537362"/>
                <a:ext cx="5758459" cy="522644"/>
              </a:xfrm>
              <a:prstGeom prst="rect">
                <a:avLst/>
              </a:prstGeom>
              <a:noFill/>
            </p:spPr>
            <p:txBody>
              <a:bodyPr wrap="square" lIns="0" tIns="0" rIns="0" bIns="0" rtlCol="0">
                <a:spAutoFit/>
              </a:bodyPr>
              <a:lstStyle/>
              <a:p>
                <a14:m>
                  <m:oMath xmlns:m="http://schemas.openxmlformats.org/officeDocument/2006/math">
                    <m:r>
                      <a:rPr lang="ja-JP" altLang="en-US" sz="2400" i="1" smtClean="0">
                        <a:latin typeface="Cambria Math" panose="02040503050406030204" pitchFamily="18" charset="0"/>
                      </a:rPr>
                      <m:t>球の体積</m:t>
                    </m:r>
                    <m:r>
                      <a:rPr kumimoji="1" lang="en-US" altLang="ja-JP" sz="2400" i="1" smtClean="0">
                        <a:latin typeface="Cambria Math" panose="02040503050406030204" pitchFamily="18" charset="0"/>
                        <a:ea typeface="Cambria Math" panose="02040503050406030204" pitchFamily="18" charset="0"/>
                      </a:rPr>
                      <m:t>=</m:t>
                    </m:r>
                    <m:f>
                      <m:fPr>
                        <m:ctrlPr>
                          <a:rPr kumimoji="1" lang="en-US" altLang="ja-JP" sz="240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4</m:t>
                        </m:r>
                      </m:num>
                      <m:den>
                        <m:r>
                          <a:rPr kumimoji="1" lang="en-US" altLang="ja-JP" sz="2400" b="0" i="1" smtClean="0">
                            <a:latin typeface="Cambria Math" panose="02040503050406030204" pitchFamily="18" charset="0"/>
                            <a:ea typeface="Cambria Math" panose="02040503050406030204" pitchFamily="18" charset="0"/>
                          </a:rPr>
                          <m:t>3</m:t>
                        </m:r>
                      </m:den>
                    </m:f>
                    <m:r>
                      <a:rPr kumimoji="1" lang="el-GR" altLang="ja-JP" sz="2400" i="1" smtClean="0">
                        <a:latin typeface="Cambria Math" panose="02040503050406030204" pitchFamily="18" charset="0"/>
                        <a:ea typeface="Cambria Math" panose="02040503050406030204" pitchFamily="18" charset="0"/>
                      </a:rPr>
                      <m:t>𝜋</m:t>
                    </m:r>
                    <m:sSup>
                      <m:sSupPr>
                        <m:ctrlPr>
                          <a:rPr kumimoji="1" lang="en-US" altLang="ja-JP" sz="2400" i="1" smtClean="0">
                            <a:latin typeface="Cambria Math" panose="02040503050406030204" pitchFamily="18" charset="0"/>
                            <a:ea typeface="Cambria Math" panose="02040503050406030204" pitchFamily="18" charset="0"/>
                          </a:rPr>
                        </m:ctrlPr>
                      </m:sSupPr>
                      <m:e>
                        <m:r>
                          <a:rPr kumimoji="1" lang="en-US" altLang="ja-JP" sz="2400" i="1" smtClean="0">
                            <a:latin typeface="Cambria Math" panose="02040503050406030204" pitchFamily="18" charset="0"/>
                            <a:ea typeface="Cambria Math" panose="02040503050406030204" pitchFamily="18" charset="0"/>
                          </a:rPr>
                          <m:t>𝑟</m:t>
                        </m:r>
                      </m:e>
                      <m:sup>
                        <m:r>
                          <a:rPr kumimoji="1" lang="en-US" altLang="ja-JP" sz="2400" b="0" i="1" smtClean="0">
                            <a:latin typeface="Cambria Math" panose="02040503050406030204" pitchFamily="18" charset="0"/>
                            <a:ea typeface="Cambria Math" panose="02040503050406030204" pitchFamily="18" charset="0"/>
                          </a:rPr>
                          <m:t>3</m:t>
                        </m:r>
                      </m:sup>
                    </m:sSup>
                    <m:r>
                      <a:rPr kumimoji="1" lang="en-US" altLang="ja-JP" sz="2400" i="1" smtClean="0">
                        <a:latin typeface="Cambria Math" panose="02040503050406030204" pitchFamily="18" charset="0"/>
                        <a:ea typeface="Cambria Math" panose="02040503050406030204" pitchFamily="18" charset="0"/>
                      </a:rPr>
                      <m:t>=</m:t>
                    </m:r>
                    <m:f>
                      <m:fPr>
                        <m:ctrlPr>
                          <a:rPr kumimoji="1" lang="en-US" altLang="ja-JP" sz="2400" i="1" smtClean="0">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4</m:t>
                        </m:r>
                      </m:num>
                      <m:den>
                        <m:r>
                          <a:rPr lang="en-US" altLang="ja-JP" sz="2400" i="1">
                            <a:latin typeface="Cambria Math" panose="02040503050406030204" pitchFamily="18" charset="0"/>
                            <a:ea typeface="Cambria Math" panose="02040503050406030204" pitchFamily="18" charset="0"/>
                          </a:rPr>
                          <m:t>3</m:t>
                        </m:r>
                      </m:den>
                    </m:f>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3.14×</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0" dirty="0" smtClean="0">
                        <a:latin typeface="Cambria Math" panose="02040503050406030204" pitchFamily="18" charset="0"/>
                        <a:ea typeface="Cambria Math" panose="02040503050406030204" pitchFamily="18" charset="0"/>
                      </a:rPr>
                      <m:t>(</m:t>
                    </m:r>
                    <m:r>
                      <a:rPr lang="ja-JP" altLang="en-US" sz="2400" i="1" dirty="0" smtClean="0">
                        <a:latin typeface="Cambria Math" panose="02040503050406030204" pitchFamily="18" charset="0"/>
                      </a:rPr>
                      <m:t>半径</m:t>
                    </m:r>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m:t>
                        </m:r>
                      </m:e>
                      <m:sup>
                        <m:r>
                          <a:rPr lang="en-US" altLang="ja-JP" sz="2400" i="1">
                            <a:latin typeface="Cambria Math" panose="02040503050406030204" pitchFamily="18" charset="0"/>
                            <a:ea typeface="Cambria Math" panose="02040503050406030204" pitchFamily="18" charset="0"/>
                          </a:rPr>
                          <m:t>3</m:t>
                        </m:r>
                      </m:sup>
                    </m:sSup>
                    <m:r>
                      <a:rPr lang="en-US" altLang="ja-JP" sz="2400" i="1">
                        <a:latin typeface="Cambria Math" panose="02040503050406030204" pitchFamily="18" charset="0"/>
                        <a:ea typeface="Cambria Math" panose="02040503050406030204" pitchFamily="18" charset="0"/>
                      </a:rPr>
                      <m:t> </m:t>
                    </m:r>
                  </m:oMath>
                </a14:m>
                <a:endParaRPr kumimoji="1" lang="ja-JP" altLang="en-US" sz="2400" dirty="0">
                  <a:latin typeface="Cambria Math" panose="02040503050406030204" pitchFamily="18" charset="0"/>
                </a:endParaRPr>
              </a:p>
            </p:txBody>
          </p:sp>
        </mc:Choice>
        <mc:Fallback xmlns="">
          <p:sp>
            <p:nvSpPr>
              <p:cNvPr id="22" name="テキスト ボックス 21">
                <a:extLst>
                  <a:ext uri="{FF2B5EF4-FFF2-40B4-BE49-F238E27FC236}">
                    <a16:creationId xmlns:a16="http://schemas.microsoft.com/office/drawing/2014/main" id="{62151D05-444D-49FB-9999-859DE1D04EF2}"/>
                  </a:ext>
                </a:extLst>
              </p:cNvPr>
              <p:cNvSpPr txBox="1">
                <a:spLocks noRot="1" noChangeAspect="1" noMove="1" noResize="1" noEditPoints="1" noAdjustHandles="1" noChangeArrowheads="1" noChangeShapeType="1" noTextEdit="1"/>
              </p:cNvSpPr>
              <p:nvPr/>
            </p:nvSpPr>
            <p:spPr>
              <a:xfrm>
                <a:off x="2988826" y="2537362"/>
                <a:ext cx="5758459" cy="52264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AD3DD3B-75F8-426A-83E2-6C0BCEEFC247}"/>
                  </a:ext>
                </a:extLst>
              </p:cNvPr>
              <p:cNvSpPr txBox="1"/>
              <p:nvPr/>
            </p:nvSpPr>
            <p:spPr>
              <a:xfrm>
                <a:off x="2988826" y="3498482"/>
                <a:ext cx="5380384" cy="369332"/>
              </a:xfrm>
              <a:prstGeom prst="rect">
                <a:avLst/>
              </a:prstGeom>
              <a:noFill/>
            </p:spPr>
            <p:txBody>
              <a:bodyPr wrap="none" lIns="0" tIns="0" rIns="0" bIns="0" rtlCol="0">
                <a:spAutoFit/>
              </a:bodyPr>
              <a:lstStyle/>
              <a:p>
                <a:r>
                  <a:rPr kumimoji="1" lang="en-US" altLang="ja-JP" sz="2400" i="1" dirty="0"/>
                  <a:t>Excel</a:t>
                </a:r>
                <a:r>
                  <a:rPr kumimoji="1" lang="ja-JP" altLang="en-US" sz="2400" dirty="0"/>
                  <a:t>の</a:t>
                </a:r>
                <a14:m>
                  <m:oMath xmlns:m="http://schemas.openxmlformats.org/officeDocument/2006/math">
                    <m:r>
                      <a:rPr lang="ja-JP" altLang="en-US" sz="2400" i="1">
                        <a:latin typeface="Cambria Math" panose="02040503050406030204" pitchFamily="18" charset="0"/>
                      </a:rPr>
                      <m:t>数式では</m:t>
                    </m:r>
                    <m:r>
                      <a:rPr kumimoji="1" lang="en-US" altLang="ja-JP" sz="2400" i="1" smtClean="0">
                        <a:latin typeface="Cambria Math" panose="02040503050406030204" pitchFamily="18" charset="0"/>
                      </a:rPr>
                      <m:t>=</m:t>
                    </m:r>
                    <m:r>
                      <a:rPr lang="en-US" altLang="ja-JP" sz="2400" i="1">
                        <a:latin typeface="Cambria Math" panose="02040503050406030204" pitchFamily="18" charset="0"/>
                      </a:rPr>
                      <m:t>4/3</m:t>
                    </m:r>
                    <m:r>
                      <a:rPr lang="ja-JP" altLang="en-US" sz="2400" i="1">
                        <a:latin typeface="Cambria Math" panose="02040503050406030204" pitchFamily="18" charset="0"/>
                      </a:rPr>
                      <m:t>∗</m:t>
                    </m:r>
                    <m:r>
                      <m:rPr>
                        <m:sty m:val="p"/>
                      </m:rPr>
                      <a:rPr lang="en-US" altLang="ja-JP" sz="2400" i="1">
                        <a:latin typeface="Cambria Math" panose="02040503050406030204" pitchFamily="18" charset="0"/>
                      </a:rPr>
                      <m:t>PI</m:t>
                    </m:r>
                    <m:r>
                      <a:rPr lang="en-US" altLang="ja-JP" sz="2400" i="1">
                        <a:latin typeface="Cambria Math" panose="02040503050406030204" pitchFamily="18" charset="0"/>
                      </a:rPr>
                      <m:t>()∗(</m:t>
                    </m:r>
                    <m:r>
                      <a:rPr lang="en-US" altLang="ja-JP" sz="2400" b="0" i="1" smtClean="0">
                        <a:latin typeface="Cambria Math" panose="02040503050406030204" pitchFamily="18" charset="0"/>
                      </a:rPr>
                      <m:t>𝐵</m:t>
                    </m:r>
                    <m:r>
                      <a:rPr lang="en-US" altLang="ja-JP" sz="2400" b="0" i="1" smtClean="0">
                        <a:latin typeface="Cambria Math" panose="02040503050406030204" pitchFamily="18" charset="0"/>
                      </a:rPr>
                      <m:t>2</m:t>
                    </m:r>
                    <m:r>
                      <a:rPr lang="ja-JP" altLang="en-US" sz="2400" i="1" smtClean="0">
                        <a:latin typeface="Cambria Math" panose="02040503050406030204" pitchFamily="18" charset="0"/>
                      </a:rPr>
                      <m:t>／</m:t>
                    </m:r>
                  </m:oMath>
                </a14:m>
                <a:r>
                  <a:rPr kumimoji="1" lang="en-US" altLang="ja-JP" sz="2400" dirty="0"/>
                  <a:t>2</a:t>
                </a:r>
                <a:r>
                  <a:rPr kumimoji="1" lang="ja-JP" altLang="en-US" sz="2400" dirty="0"/>
                  <a:t>）</a:t>
                </a:r>
                <a:r>
                  <a:rPr kumimoji="1" lang="en-US" altLang="ja-JP" sz="2400" dirty="0"/>
                  <a:t>^3</a:t>
                </a:r>
                <a:endParaRPr kumimoji="1" lang="ja-JP" altLang="en-US" sz="2400" dirty="0"/>
              </a:p>
            </p:txBody>
          </p:sp>
        </mc:Choice>
        <mc:Fallback xmlns="">
          <p:sp>
            <p:nvSpPr>
              <p:cNvPr id="3" name="テキスト ボックス 2">
                <a:extLst>
                  <a:ext uri="{FF2B5EF4-FFF2-40B4-BE49-F238E27FC236}">
                    <a16:creationId xmlns:a16="http://schemas.microsoft.com/office/drawing/2014/main" id="{6AD3DD3B-75F8-426A-83E2-6C0BCEEFC247}"/>
                  </a:ext>
                </a:extLst>
              </p:cNvPr>
              <p:cNvSpPr txBox="1">
                <a:spLocks noRot="1" noChangeAspect="1" noMove="1" noResize="1" noEditPoints="1" noAdjustHandles="1" noChangeArrowheads="1" noChangeShapeType="1" noTextEdit="1"/>
              </p:cNvSpPr>
              <p:nvPr/>
            </p:nvSpPr>
            <p:spPr>
              <a:xfrm>
                <a:off x="2988826" y="3498482"/>
                <a:ext cx="5380384" cy="369332"/>
              </a:xfrm>
              <a:prstGeom prst="rect">
                <a:avLst/>
              </a:prstGeom>
              <a:blipFill>
                <a:blip r:embed="rId7"/>
                <a:stretch>
                  <a:fillRect l="-3398" t="-28333" r="-1925" b="-5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98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C640B-72B2-4E7D-A54B-CE63B4BACF06}"/>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休　憩</a:t>
            </a:r>
          </a:p>
        </p:txBody>
      </p:sp>
      <p:sp>
        <p:nvSpPr>
          <p:cNvPr id="4" name="日付プレースホルダー 3">
            <a:extLst>
              <a:ext uri="{FF2B5EF4-FFF2-40B4-BE49-F238E27FC236}">
                <a16:creationId xmlns:a16="http://schemas.microsoft.com/office/drawing/2014/main" id="{0E32FD23-9D9C-445B-9B71-68D29DAF6D14}"/>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9DC12DEB-7B8C-41D5-A31C-0D83CABC287F}"/>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CD5E60A4-14AF-4CEC-A56F-CA9391767C39}"/>
              </a:ext>
            </a:extLst>
          </p:cNvPr>
          <p:cNvSpPr>
            <a:spLocks noGrp="1"/>
          </p:cNvSpPr>
          <p:nvPr>
            <p:ph type="sldNum" sz="quarter" idx="12"/>
          </p:nvPr>
        </p:nvSpPr>
        <p:spPr/>
        <p:txBody>
          <a:bodyPr/>
          <a:lstStyle/>
          <a:p>
            <a:fld id="{E7C0BDDF-823E-4117-AFCC-1FE62EE9C807}" type="slidenum">
              <a:rPr kumimoji="1" lang="ja-JP" altLang="en-US" smtClean="0"/>
              <a:pPr/>
              <a:t>19</a:t>
            </a:fld>
            <a:endParaRPr kumimoji="1" lang="ja-JP" altLang="en-US"/>
          </a:p>
        </p:txBody>
      </p:sp>
      <p:pic>
        <p:nvPicPr>
          <p:cNvPr id="11" name="コンテンツ プレースホルダー 10">
            <a:extLst>
              <a:ext uri="{FF2B5EF4-FFF2-40B4-BE49-F238E27FC236}">
                <a16:creationId xmlns:a16="http://schemas.microsoft.com/office/drawing/2014/main" id="{55FA973D-C54C-4A5A-84DF-7D9CBD6565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0786" y="1600200"/>
            <a:ext cx="5242427" cy="4525963"/>
          </a:xfrm>
        </p:spPr>
      </p:pic>
    </p:spTree>
    <p:extLst>
      <p:ext uri="{BB962C8B-B14F-4D97-AF65-F5344CB8AC3E}">
        <p14:creationId xmlns:p14="http://schemas.microsoft.com/office/powerpoint/2010/main" val="199030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6063"/>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t>数式について</a:t>
            </a:r>
            <a:r>
              <a:rPr lang="en-US" altLang="ja-JP" sz="3600" dirty="0"/>
              <a:t>1</a:t>
            </a:r>
            <a:endParaRPr lang="ja-JP" altLang="en-US" sz="3600" dirty="0"/>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lang="ja-JP" altLang="en-US" dirty="0"/>
              <a:t>先頭に「</a:t>
            </a:r>
            <a:r>
              <a:rPr lang="en-US" altLang="ja-JP" dirty="0"/>
              <a:t>=</a:t>
            </a:r>
            <a:r>
              <a:rPr lang="ja-JP" altLang="en-US" dirty="0"/>
              <a:t>（等号、イコール）」を入れる</a:t>
            </a:r>
            <a:endParaRPr lang="en-US" altLang="ja-JP" dirty="0"/>
          </a:p>
          <a:p>
            <a:pPr>
              <a:buClr>
                <a:schemeClr val="accent5"/>
              </a:buClr>
              <a:buFont typeface="Wingdings" pitchFamily="2" charset="2"/>
              <a:buChar char="l"/>
            </a:pPr>
            <a:r>
              <a:rPr lang="ja-JP" altLang="en-US" dirty="0"/>
              <a:t>数式には、</a:t>
            </a:r>
            <a:r>
              <a:rPr lang="ja-JP" altLang="en-US" dirty="0">
                <a:solidFill>
                  <a:srgbClr val="0070C0"/>
                </a:solidFill>
              </a:rPr>
              <a:t>関数</a:t>
            </a:r>
            <a:r>
              <a:rPr lang="ja-JP" altLang="en-US" dirty="0"/>
              <a:t> 、</a:t>
            </a:r>
            <a:r>
              <a:rPr lang="ja-JP" altLang="en-US" dirty="0">
                <a:solidFill>
                  <a:srgbClr val="0070C0"/>
                </a:solidFill>
              </a:rPr>
              <a:t>セル番地</a:t>
            </a:r>
            <a:r>
              <a:rPr lang="ja-JP" altLang="en-US" dirty="0"/>
              <a:t>、</a:t>
            </a:r>
            <a:r>
              <a:rPr lang="ja-JP" altLang="en-US" dirty="0">
                <a:solidFill>
                  <a:srgbClr val="0070C0"/>
                </a:solidFill>
              </a:rPr>
              <a:t>演算子</a:t>
            </a:r>
            <a:r>
              <a:rPr lang="ja-JP" altLang="en-US" dirty="0"/>
              <a:t> 、</a:t>
            </a:r>
            <a:r>
              <a:rPr lang="ja-JP" altLang="en-US" dirty="0">
                <a:solidFill>
                  <a:srgbClr val="0070C0"/>
                </a:solidFill>
              </a:rPr>
              <a:t>定数</a:t>
            </a:r>
            <a:r>
              <a:rPr lang="ja-JP" altLang="en-US" dirty="0"/>
              <a:t>のいずれか、またはすべてが含まれる</a:t>
            </a:r>
            <a:endParaRPr lang="en-US" altLang="ja-JP" dirty="0"/>
          </a:p>
          <a:p>
            <a:pPr>
              <a:buClr>
                <a:schemeClr val="accent5"/>
              </a:buClr>
              <a:buFont typeface="Wingdings" pitchFamily="2" charset="2"/>
              <a:buChar char="l"/>
            </a:pPr>
            <a:r>
              <a:rPr lang="ja-JP" altLang="en-US" dirty="0"/>
              <a:t>数式の英数字、記号は</a:t>
            </a:r>
            <a:r>
              <a:rPr lang="ja-JP" altLang="en-US" dirty="0">
                <a:solidFill>
                  <a:srgbClr val="FF0000"/>
                </a:solidFill>
              </a:rPr>
              <a:t>半角</a:t>
            </a:r>
            <a:r>
              <a:rPr lang="ja-JP" altLang="en-US" dirty="0"/>
              <a:t>で入力する</a:t>
            </a:r>
          </a:p>
          <a:p>
            <a:pPr>
              <a:buClr>
                <a:schemeClr val="accent5"/>
              </a:buClr>
              <a:buFont typeface="Wingdings" pitchFamily="2" charset="2"/>
              <a:buChar char="l"/>
            </a:pPr>
            <a:endParaRPr lang="en-US" altLang="ja-JP" dirty="0"/>
          </a:p>
          <a:p>
            <a:pPr>
              <a:buClr>
                <a:srgbClr val="002060"/>
              </a:buClr>
            </a:pPr>
            <a:endParaRPr lang="en-US" altLang="ja-JP" dirty="0"/>
          </a:p>
          <a:p>
            <a:pPr>
              <a:buClr>
                <a:srgbClr val="002060"/>
              </a:buClr>
            </a:pPr>
            <a:endParaRPr lang="en-US" altLang="ja-JP" dirty="0"/>
          </a:p>
        </p:txBody>
      </p:sp>
      <p:sp>
        <p:nvSpPr>
          <p:cNvPr id="5" name="日付プレースホルダ 4"/>
          <p:cNvSpPr>
            <a:spLocks noGrp="1"/>
          </p:cNvSpPr>
          <p:nvPr>
            <p:ph type="dt" sz="half" idx="10"/>
          </p:nvPr>
        </p:nvSpPr>
        <p:spPr/>
        <p:txBody>
          <a:bodyPr/>
          <a:lstStyle/>
          <a:p>
            <a:r>
              <a:rPr kumimoji="1" lang="en-US" altLang="ja-JP"/>
              <a:t>2018/8/31</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a:t>SystemKOMACO Version2</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a:t>
            </a:fld>
            <a:endParaRPr kumimoji="1" lang="ja-JP" altLang="en-US" dirty="0"/>
          </a:p>
        </p:txBody>
      </p:sp>
      <p:sp>
        <p:nvSpPr>
          <p:cNvPr id="8" name="テキスト ボックス 7"/>
          <p:cNvSpPr txBox="1"/>
          <p:nvPr/>
        </p:nvSpPr>
        <p:spPr>
          <a:xfrm>
            <a:off x="522000" y="4000504"/>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1 </a:t>
            </a:r>
            <a:r>
              <a:rPr lang="ja-JP" altLang="en-US" dirty="0"/>
              <a:t>シート</a:t>
            </a:r>
            <a:r>
              <a:rPr lang="en-US" altLang="ja-JP" dirty="0"/>
              <a:t>[</a:t>
            </a:r>
            <a:r>
              <a:rPr lang="ja-JP" altLang="en-US" dirty="0"/>
              <a:t>数式について</a:t>
            </a:r>
            <a:r>
              <a:rPr lang="en-US" altLang="ja-JP" dirty="0"/>
              <a:t>1]</a:t>
            </a:r>
            <a:r>
              <a:rPr lang="ja-JP" altLang="en-US" dirty="0"/>
              <a:t>のセル</a:t>
            </a:r>
            <a:r>
              <a:rPr lang="en-US" altLang="ja-JP" dirty="0"/>
              <a:t>A1</a:t>
            </a:r>
            <a:r>
              <a:rPr lang="ja-JP" altLang="en-US" dirty="0"/>
              <a:t>に「</a:t>
            </a:r>
            <a:r>
              <a:rPr lang="en-US" altLang="ja-JP" dirty="0"/>
              <a:t>=</a:t>
            </a:r>
            <a:r>
              <a:rPr lang="ja-JP" altLang="en-US" dirty="0"/>
              <a:t>」と入力し</a:t>
            </a:r>
            <a:r>
              <a:rPr lang="en-US" altLang="ja-JP" dirty="0"/>
              <a:t>Enter</a:t>
            </a:r>
            <a:r>
              <a:rPr lang="ja-JP" altLang="en-US" dirty="0"/>
              <a:t>キーを押します。</a:t>
            </a:r>
            <a:endParaRPr kumimoji="1" lang="ja-JP" altLang="en-US" dirty="0"/>
          </a:p>
        </p:txBody>
      </p:sp>
      <p:sp>
        <p:nvSpPr>
          <p:cNvPr id="9" name="テキスト ボックス 8"/>
          <p:cNvSpPr txBox="1"/>
          <p:nvPr/>
        </p:nvSpPr>
        <p:spPr>
          <a:xfrm>
            <a:off x="522000" y="4488428"/>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2 </a:t>
            </a:r>
            <a:r>
              <a:rPr lang="ja-JP" altLang="en-US" dirty="0"/>
              <a:t>シート</a:t>
            </a:r>
            <a:r>
              <a:rPr lang="en-US" altLang="ja-JP" dirty="0"/>
              <a:t>[</a:t>
            </a:r>
            <a:r>
              <a:rPr lang="ja-JP" altLang="en-US" dirty="0"/>
              <a:t>数式について</a:t>
            </a:r>
            <a:r>
              <a:rPr lang="en-US" altLang="ja-JP" dirty="0"/>
              <a:t>1]</a:t>
            </a:r>
            <a:r>
              <a:rPr lang="ja-JP" altLang="en-US" dirty="0"/>
              <a:t>のセル</a:t>
            </a:r>
            <a:r>
              <a:rPr lang="en-US" altLang="ja-JP" dirty="0"/>
              <a:t>A2</a:t>
            </a:r>
            <a:r>
              <a:rPr lang="ja-JP" altLang="en-US" dirty="0"/>
              <a:t>に「</a:t>
            </a:r>
            <a:r>
              <a:rPr lang="en-US" altLang="ja-JP" dirty="0"/>
              <a:t>2</a:t>
            </a:r>
            <a:r>
              <a:rPr lang="ja-JP" altLang="en-US" dirty="0"/>
              <a:t>」と入力し</a:t>
            </a:r>
            <a:r>
              <a:rPr lang="en-US" altLang="ja-JP" dirty="0"/>
              <a:t>Enter</a:t>
            </a:r>
            <a:r>
              <a:rPr lang="ja-JP" altLang="en-US" dirty="0"/>
              <a:t>キーを押します。</a:t>
            </a:r>
            <a:endParaRPr kumimoji="1" lang="ja-JP" altLang="en-US" dirty="0"/>
          </a:p>
        </p:txBody>
      </p:sp>
      <p:sp>
        <p:nvSpPr>
          <p:cNvPr id="10" name="テキスト ボックス 9"/>
          <p:cNvSpPr txBox="1"/>
          <p:nvPr/>
        </p:nvSpPr>
        <p:spPr>
          <a:xfrm>
            <a:off x="522000" y="4976352"/>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3 </a:t>
            </a:r>
            <a:r>
              <a:rPr lang="ja-JP" altLang="en-US" dirty="0"/>
              <a:t>シート</a:t>
            </a:r>
            <a:r>
              <a:rPr lang="en-US" altLang="ja-JP" dirty="0"/>
              <a:t>[</a:t>
            </a:r>
            <a:r>
              <a:rPr lang="ja-JP" altLang="en-US" dirty="0"/>
              <a:t>数式について</a:t>
            </a:r>
            <a:r>
              <a:rPr lang="en-US" altLang="ja-JP" dirty="0"/>
              <a:t>1]</a:t>
            </a:r>
            <a:r>
              <a:rPr lang="ja-JP" altLang="en-US" dirty="0"/>
              <a:t>のセル</a:t>
            </a:r>
            <a:r>
              <a:rPr lang="en-US" altLang="ja-JP" dirty="0"/>
              <a:t>A3</a:t>
            </a:r>
            <a:r>
              <a:rPr lang="ja-JP" altLang="en-US" dirty="0"/>
              <a:t>に「</a:t>
            </a:r>
            <a:r>
              <a:rPr lang="en-US" altLang="ja-JP" dirty="0"/>
              <a:t>=2</a:t>
            </a:r>
            <a:r>
              <a:rPr lang="ja-JP" altLang="en-US" dirty="0"/>
              <a:t>」と入力し</a:t>
            </a:r>
            <a:r>
              <a:rPr lang="en-US" altLang="ja-JP" dirty="0"/>
              <a:t>Enter</a:t>
            </a:r>
            <a:r>
              <a:rPr lang="ja-JP" altLang="en-US" dirty="0"/>
              <a:t>キーを押します。</a:t>
            </a:r>
            <a:endParaRPr kumimoji="1" lang="ja-JP" altLang="en-US" dirty="0"/>
          </a:p>
        </p:txBody>
      </p:sp>
      <p:sp>
        <p:nvSpPr>
          <p:cNvPr id="11" name="テキスト ボックス 10"/>
          <p:cNvSpPr txBox="1"/>
          <p:nvPr/>
        </p:nvSpPr>
        <p:spPr>
          <a:xfrm>
            <a:off x="522000" y="5464276"/>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4 </a:t>
            </a:r>
            <a:r>
              <a:rPr lang="ja-JP" altLang="en-US" dirty="0"/>
              <a:t>シート</a:t>
            </a:r>
            <a:r>
              <a:rPr lang="en-US" altLang="ja-JP" dirty="0"/>
              <a:t>[</a:t>
            </a:r>
            <a:r>
              <a:rPr lang="ja-JP" altLang="en-US" dirty="0"/>
              <a:t>数式について</a:t>
            </a:r>
            <a:r>
              <a:rPr lang="en-US" altLang="ja-JP" dirty="0"/>
              <a:t>1]</a:t>
            </a:r>
            <a:r>
              <a:rPr lang="ja-JP" altLang="en-US" dirty="0"/>
              <a:t>のセル</a:t>
            </a:r>
            <a:r>
              <a:rPr lang="en-US" altLang="ja-JP" dirty="0"/>
              <a:t>A4</a:t>
            </a:r>
            <a:r>
              <a:rPr lang="ja-JP" altLang="en-US" dirty="0"/>
              <a:t>に「</a:t>
            </a:r>
            <a:r>
              <a:rPr lang="en-US" altLang="ja-JP" dirty="0"/>
              <a:t>A2</a:t>
            </a:r>
            <a:r>
              <a:rPr lang="ja-JP" altLang="en-US" dirty="0"/>
              <a:t>」と入力し</a:t>
            </a:r>
            <a:r>
              <a:rPr lang="en-US" altLang="ja-JP" dirty="0"/>
              <a:t>Enter</a:t>
            </a:r>
            <a:r>
              <a:rPr lang="ja-JP" altLang="en-US" dirty="0"/>
              <a:t>キーを押します。</a:t>
            </a:r>
            <a:endParaRPr kumimoji="1" lang="ja-JP" altLang="en-US" dirty="0"/>
          </a:p>
        </p:txBody>
      </p:sp>
      <p:sp>
        <p:nvSpPr>
          <p:cNvPr id="12" name="テキスト ボックス 11"/>
          <p:cNvSpPr txBox="1"/>
          <p:nvPr/>
        </p:nvSpPr>
        <p:spPr>
          <a:xfrm>
            <a:off x="522000" y="5917188"/>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5 </a:t>
            </a:r>
            <a:r>
              <a:rPr lang="ja-JP" altLang="en-US" dirty="0"/>
              <a:t>シート</a:t>
            </a:r>
            <a:r>
              <a:rPr lang="en-US" altLang="ja-JP" dirty="0"/>
              <a:t>[</a:t>
            </a:r>
            <a:r>
              <a:rPr lang="ja-JP" altLang="en-US" dirty="0"/>
              <a:t>数式について</a:t>
            </a:r>
            <a:r>
              <a:rPr lang="en-US" altLang="ja-JP" dirty="0"/>
              <a:t>1]</a:t>
            </a:r>
            <a:r>
              <a:rPr lang="ja-JP" altLang="en-US" dirty="0"/>
              <a:t>のセル</a:t>
            </a:r>
            <a:r>
              <a:rPr lang="en-US" altLang="ja-JP" dirty="0"/>
              <a:t>A5</a:t>
            </a:r>
            <a:r>
              <a:rPr lang="ja-JP" altLang="en-US" dirty="0"/>
              <a:t>に「</a:t>
            </a:r>
            <a:r>
              <a:rPr lang="en-US" altLang="ja-JP" dirty="0"/>
              <a:t>=A2</a:t>
            </a:r>
            <a:r>
              <a:rPr lang="ja-JP" altLang="en-US" dirty="0"/>
              <a:t>」と入力し</a:t>
            </a:r>
            <a:r>
              <a:rPr lang="en-US" altLang="ja-JP" dirty="0"/>
              <a:t>Enter</a:t>
            </a:r>
            <a:r>
              <a:rPr lang="ja-JP" altLang="en-US" dirty="0"/>
              <a:t>キーを押します。</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6063"/>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関数</a:t>
            </a:r>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lang="ja-JP" altLang="en-US" sz="2800" dirty="0"/>
              <a:t>値を使って計算し、その結果の値を返すあらかじめ定義された数式</a:t>
            </a:r>
            <a:endParaRPr lang="en-US" altLang="ja-JP" sz="2800" dirty="0"/>
          </a:p>
          <a:p>
            <a:pPr>
              <a:buClr>
                <a:schemeClr val="accent5"/>
              </a:buClr>
              <a:buFont typeface="Wingdings" pitchFamily="2" charset="2"/>
              <a:buChar char="l"/>
            </a:pPr>
            <a:r>
              <a:rPr lang="ja-JP" altLang="en-US" sz="2800" dirty="0"/>
              <a:t>関数を使うと、長く複雑な数式を短く簡単にすることができる</a:t>
            </a:r>
            <a:endParaRPr lang="en-US" altLang="ja-JP" sz="2800" dirty="0"/>
          </a:p>
          <a:p>
            <a:pPr>
              <a:buClr>
                <a:schemeClr val="accent5"/>
              </a:buClr>
              <a:buFont typeface="Wingdings" pitchFamily="2" charset="2"/>
              <a:buChar char="l"/>
            </a:pPr>
            <a:r>
              <a:rPr kumimoji="1" lang="ja-JP" altLang="en-US" sz="2800" dirty="0"/>
              <a:t>関数の数は</a:t>
            </a:r>
            <a:r>
              <a:rPr kumimoji="1" lang="en-US" altLang="ja-JP" sz="2800" dirty="0"/>
              <a:t>471</a:t>
            </a:r>
            <a:r>
              <a:rPr kumimoji="1" lang="ja-JP" altLang="en-US" sz="2800" dirty="0"/>
              <a:t>個（</a:t>
            </a:r>
            <a:r>
              <a:rPr kumimoji="1" lang="en-US" altLang="ja-JP" sz="2800" dirty="0"/>
              <a:t>Excel</a:t>
            </a:r>
            <a:r>
              <a:rPr kumimoji="1" lang="ja-JP" altLang="en-US" sz="2800" dirty="0"/>
              <a:t>のバージョンで異なる）</a:t>
            </a:r>
            <a:endParaRPr kumimoji="1" lang="en-US" altLang="ja-JP" sz="2800" dirty="0"/>
          </a:p>
          <a:p>
            <a:pPr>
              <a:buClr>
                <a:schemeClr val="accent5"/>
              </a:buClr>
              <a:buFont typeface="Wingdings" pitchFamily="2" charset="2"/>
              <a:buChar char="l"/>
            </a:pPr>
            <a:r>
              <a:rPr lang="ja-JP" altLang="en-US" sz="2800" dirty="0"/>
              <a:t>関数は日付と時刻、数学</a:t>
            </a:r>
            <a:r>
              <a:rPr lang="en-US" altLang="ja-JP" sz="2800" dirty="0"/>
              <a:t>/</a:t>
            </a:r>
            <a:r>
              <a:rPr lang="ja-JP" altLang="en-US" sz="2800" dirty="0"/>
              <a:t>三角など</a:t>
            </a:r>
            <a:r>
              <a:rPr lang="en-US" altLang="ja-JP" sz="2800" dirty="0"/>
              <a:t>14</a:t>
            </a:r>
            <a:r>
              <a:rPr lang="ja-JP" altLang="en-US" sz="2800" dirty="0"/>
              <a:t>種類</a:t>
            </a:r>
            <a:endParaRPr kumimoji="1" lang="en-US" altLang="ja-JP" sz="2800" dirty="0"/>
          </a:p>
          <a:p>
            <a:pPr>
              <a:buClr>
                <a:schemeClr val="accent5"/>
              </a:buClr>
              <a:buFont typeface="Wingdings" pitchFamily="2" charset="2"/>
              <a:buChar char="l"/>
            </a:pPr>
            <a:r>
              <a:rPr kumimoji="1" lang="ja-JP" altLang="en-US" sz="2800" dirty="0"/>
              <a:t>アルファベット小文字で入力しても、</a:t>
            </a:r>
            <a:r>
              <a:rPr kumimoji="1" lang="ja-JP" altLang="en-US" sz="2800" b="1" dirty="0"/>
              <a:t>大文字</a:t>
            </a:r>
            <a:r>
              <a:rPr kumimoji="1" lang="ja-JP" altLang="en-US" sz="2800" dirty="0"/>
              <a:t>で表示される</a:t>
            </a:r>
            <a:endParaRPr kumimoji="1" lang="en-US" altLang="ja-JP" sz="2800" dirty="0"/>
          </a:p>
          <a:p>
            <a:pPr marL="457200" lvl="1" indent="0">
              <a:buClr>
                <a:schemeClr val="accent5"/>
              </a:buClr>
              <a:buNone/>
            </a:pPr>
            <a:r>
              <a:rPr lang="ja-JP" altLang="en-US" sz="2400" dirty="0"/>
              <a:t>参照先：</a:t>
            </a:r>
            <a:r>
              <a:rPr lang="en-US" altLang="ja-JP" sz="2400" dirty="0">
                <a:hlinkClick r:id="rId3"/>
              </a:rPr>
              <a:t>Microsoft Excel</a:t>
            </a:r>
            <a:r>
              <a:rPr lang="ja-JP" altLang="en-US" sz="2400" dirty="0">
                <a:hlinkClick r:id="rId3"/>
              </a:rPr>
              <a:t>関数</a:t>
            </a:r>
            <a:endParaRPr kumimoji="1" lang="ja-JP" altLang="en-US" sz="2400" dirty="0"/>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Version2</a:t>
            </a:r>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20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関数の分類</a:t>
            </a:r>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1870296215"/>
              </p:ext>
            </p:extLst>
          </p:nvPr>
        </p:nvGraphicFramePr>
        <p:xfrm>
          <a:off x="432000" y="1340768"/>
          <a:ext cx="8280000" cy="445008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0000"/>
                    </a:ext>
                  </a:extLst>
                </a:gridCol>
                <a:gridCol w="2844000">
                  <a:extLst>
                    <a:ext uri="{9D8B030D-6E8A-4147-A177-3AD203B41FA5}">
                      <a16:colId xmlns:a16="http://schemas.microsoft.com/office/drawing/2014/main" val="20001"/>
                    </a:ext>
                  </a:extLst>
                </a:gridCol>
                <a:gridCol w="3276000">
                  <a:extLst>
                    <a:ext uri="{9D8B030D-6E8A-4147-A177-3AD203B41FA5}">
                      <a16:colId xmlns:a16="http://schemas.microsoft.com/office/drawing/2014/main" val="20002"/>
                    </a:ext>
                  </a:extLst>
                </a:gridCol>
              </a:tblGrid>
              <a:tr h="370840">
                <a:tc>
                  <a:txBody>
                    <a:bodyPr/>
                    <a:lstStyle/>
                    <a:p>
                      <a:r>
                        <a:rPr kumimoji="1" lang="ja-JP" altLang="en-US" sz="1600" dirty="0"/>
                        <a:t>分類</a:t>
                      </a:r>
                    </a:p>
                  </a:txBody>
                  <a:tcPr/>
                </a:tc>
                <a:tc>
                  <a:txBody>
                    <a:bodyPr/>
                    <a:lstStyle/>
                    <a:p>
                      <a:r>
                        <a:rPr kumimoji="1" lang="ja-JP" altLang="en-US" sz="1600" dirty="0"/>
                        <a:t>内容</a:t>
                      </a:r>
                    </a:p>
                  </a:txBody>
                  <a:tcPr/>
                </a:tc>
                <a:tc>
                  <a:txBody>
                    <a:bodyPr/>
                    <a:lstStyle/>
                    <a:p>
                      <a:r>
                        <a:rPr kumimoji="1" lang="ja-JP" altLang="en-US" sz="1600" dirty="0"/>
                        <a:t>関数の例</a:t>
                      </a:r>
                    </a:p>
                  </a:txBody>
                  <a:tcPr/>
                </a:tc>
                <a:extLst>
                  <a:ext uri="{0D108BD9-81ED-4DB2-BD59-A6C34878D82A}">
                    <a16:rowId xmlns:a16="http://schemas.microsoft.com/office/drawing/2014/main" val="10000"/>
                  </a:ext>
                </a:extLst>
              </a:tr>
              <a:tr h="370840">
                <a:tc>
                  <a:txBody>
                    <a:bodyPr/>
                    <a:lstStyle/>
                    <a:p>
                      <a:r>
                        <a:rPr kumimoji="1" lang="ja-JP" altLang="en-US" sz="1600" dirty="0"/>
                        <a:t>数学</a:t>
                      </a:r>
                      <a:r>
                        <a:rPr kumimoji="1" lang="en-US" altLang="ja-JP" sz="1600" dirty="0"/>
                        <a:t>/</a:t>
                      </a:r>
                      <a:r>
                        <a:rPr kumimoji="1" lang="ja-JP" altLang="en-US" sz="1600" dirty="0"/>
                        <a:t>三角関数</a:t>
                      </a:r>
                    </a:p>
                  </a:txBody>
                  <a:tcPr/>
                </a:tc>
                <a:tc>
                  <a:txBody>
                    <a:bodyPr/>
                    <a:lstStyle/>
                    <a:p>
                      <a:r>
                        <a:rPr kumimoji="1" lang="ja-JP" altLang="en-US" sz="1600" dirty="0"/>
                        <a:t>集計関数や数学関数</a:t>
                      </a:r>
                    </a:p>
                  </a:txBody>
                  <a:tcPr/>
                </a:tc>
                <a:tc>
                  <a:txBody>
                    <a:bodyPr/>
                    <a:lstStyle/>
                    <a:p>
                      <a:r>
                        <a:rPr kumimoji="1" lang="en-US" altLang="ja-JP" sz="1600" dirty="0"/>
                        <a:t>SUM,SUMIF,ROUND,INT</a:t>
                      </a:r>
                      <a:endParaRPr kumimoji="1" lang="ja-JP" altLang="en-US" sz="1600" dirty="0"/>
                    </a:p>
                  </a:txBody>
                  <a:tcPr/>
                </a:tc>
                <a:extLst>
                  <a:ext uri="{0D108BD9-81ED-4DB2-BD59-A6C34878D82A}">
                    <a16:rowId xmlns:a16="http://schemas.microsoft.com/office/drawing/2014/main" val="10001"/>
                  </a:ext>
                </a:extLst>
              </a:tr>
              <a:tr h="370840">
                <a:tc>
                  <a:txBody>
                    <a:bodyPr/>
                    <a:lstStyle/>
                    <a:p>
                      <a:r>
                        <a:rPr kumimoji="1" lang="ja-JP" altLang="en-US" sz="1600" dirty="0"/>
                        <a:t>統計関数</a:t>
                      </a:r>
                    </a:p>
                  </a:txBody>
                  <a:tcPr/>
                </a:tc>
                <a:tc>
                  <a:txBody>
                    <a:bodyPr/>
                    <a:lstStyle/>
                    <a:p>
                      <a:r>
                        <a:rPr kumimoji="1" lang="ja-JP" altLang="en-US" sz="1600" dirty="0"/>
                        <a:t>統計を求める関数</a:t>
                      </a:r>
                    </a:p>
                  </a:txBody>
                  <a:tcPr/>
                </a:tc>
                <a:tc>
                  <a:txBody>
                    <a:bodyPr/>
                    <a:lstStyle/>
                    <a:p>
                      <a:r>
                        <a:rPr kumimoji="1" lang="en-US" altLang="ja-JP" sz="1600" dirty="0"/>
                        <a:t>AVERAGE,COUNT,RANK</a:t>
                      </a:r>
                      <a:endParaRPr kumimoji="1" lang="ja-JP" altLang="en-US" sz="1600" dirty="0"/>
                    </a:p>
                  </a:txBody>
                  <a:tcPr/>
                </a:tc>
                <a:extLst>
                  <a:ext uri="{0D108BD9-81ED-4DB2-BD59-A6C34878D82A}">
                    <a16:rowId xmlns:a16="http://schemas.microsoft.com/office/drawing/2014/main" val="10002"/>
                  </a:ext>
                </a:extLst>
              </a:tr>
              <a:tr h="370840">
                <a:tc>
                  <a:txBody>
                    <a:bodyPr/>
                    <a:lstStyle/>
                    <a:p>
                      <a:r>
                        <a:rPr kumimoji="1" lang="ja-JP" altLang="en-US" sz="1600" dirty="0"/>
                        <a:t>日付と時刻関数</a:t>
                      </a:r>
                    </a:p>
                  </a:txBody>
                  <a:tcPr/>
                </a:tc>
                <a:tc>
                  <a:txBody>
                    <a:bodyPr/>
                    <a:lstStyle/>
                    <a:p>
                      <a:r>
                        <a:rPr kumimoji="1" lang="ja-JP" altLang="en-US" sz="1600" dirty="0"/>
                        <a:t>日付・時刻を計算する</a:t>
                      </a:r>
                    </a:p>
                  </a:txBody>
                  <a:tcPr/>
                </a:tc>
                <a:tc>
                  <a:txBody>
                    <a:bodyPr/>
                    <a:lstStyle/>
                    <a:p>
                      <a:r>
                        <a:rPr kumimoji="1" lang="en-US" altLang="ja-JP" sz="1600" dirty="0"/>
                        <a:t>TODAY,NOW,EOMONTH</a:t>
                      </a:r>
                      <a:endParaRPr kumimoji="1" lang="ja-JP" altLang="en-US" sz="1600" dirty="0"/>
                    </a:p>
                  </a:txBody>
                  <a:tcPr/>
                </a:tc>
                <a:extLst>
                  <a:ext uri="{0D108BD9-81ED-4DB2-BD59-A6C34878D82A}">
                    <a16:rowId xmlns:a16="http://schemas.microsoft.com/office/drawing/2014/main" val="10003"/>
                  </a:ext>
                </a:extLst>
              </a:tr>
              <a:tr h="370840">
                <a:tc>
                  <a:txBody>
                    <a:bodyPr/>
                    <a:lstStyle/>
                    <a:p>
                      <a:r>
                        <a:rPr kumimoji="1" lang="ja-JP" altLang="en-US" sz="1600" dirty="0"/>
                        <a:t>論理関数</a:t>
                      </a:r>
                    </a:p>
                  </a:txBody>
                  <a:tcPr/>
                </a:tc>
                <a:tc>
                  <a:txBody>
                    <a:bodyPr/>
                    <a:lstStyle/>
                    <a:p>
                      <a:r>
                        <a:rPr kumimoji="1" lang="ja-JP" altLang="en-US" sz="1600" dirty="0"/>
                        <a:t>場合分け。</a:t>
                      </a:r>
                      <a:r>
                        <a:rPr kumimoji="1" lang="en-US" altLang="ja-JP" sz="1600" dirty="0"/>
                        <a:t>IF</a:t>
                      </a:r>
                      <a:r>
                        <a:rPr kumimoji="1" lang="ja-JP" altLang="en-US" sz="1600" dirty="0"/>
                        <a:t>関数</a:t>
                      </a:r>
                    </a:p>
                  </a:txBody>
                  <a:tcPr/>
                </a:tc>
                <a:tc>
                  <a:txBody>
                    <a:bodyPr/>
                    <a:lstStyle/>
                    <a:p>
                      <a:r>
                        <a:rPr kumimoji="1" lang="en-US" altLang="ja-JP" sz="1600" dirty="0"/>
                        <a:t>IF,AND,OR,NOT,TRUE,FALSE</a:t>
                      </a:r>
                      <a:endParaRPr kumimoji="1" lang="ja-JP" altLang="en-US" sz="1600" dirty="0"/>
                    </a:p>
                  </a:txBody>
                  <a:tcPr/>
                </a:tc>
                <a:extLst>
                  <a:ext uri="{0D108BD9-81ED-4DB2-BD59-A6C34878D82A}">
                    <a16:rowId xmlns:a16="http://schemas.microsoft.com/office/drawing/2014/main" val="10004"/>
                  </a:ext>
                </a:extLst>
              </a:tr>
              <a:tr h="370840">
                <a:tc>
                  <a:txBody>
                    <a:bodyPr/>
                    <a:lstStyle/>
                    <a:p>
                      <a:r>
                        <a:rPr kumimoji="1" lang="ja-JP" altLang="en-US" sz="1600" dirty="0"/>
                        <a:t>検索</a:t>
                      </a:r>
                      <a:r>
                        <a:rPr kumimoji="1" lang="en-US" altLang="ja-JP" sz="1600" dirty="0"/>
                        <a:t>/</a:t>
                      </a:r>
                      <a:r>
                        <a:rPr kumimoji="1" lang="ja-JP" altLang="en-US" sz="1600" dirty="0"/>
                        <a:t>行列関数</a:t>
                      </a:r>
                    </a:p>
                  </a:txBody>
                  <a:tcPr/>
                </a:tc>
                <a:tc>
                  <a:txBody>
                    <a:bodyPr/>
                    <a:lstStyle/>
                    <a:p>
                      <a:r>
                        <a:rPr kumimoji="1" lang="ja-JP" altLang="en-US" sz="1600" spc="-150" dirty="0"/>
                        <a:t>表や配列から値を取りだす</a:t>
                      </a:r>
                    </a:p>
                  </a:txBody>
                  <a:tcPr/>
                </a:tc>
                <a:tc>
                  <a:txBody>
                    <a:bodyPr/>
                    <a:lstStyle/>
                    <a:p>
                      <a:r>
                        <a:rPr kumimoji="1" lang="en-US" altLang="ja-JP" sz="1600" dirty="0"/>
                        <a:t>VLOOKUP,HLOOKUP,ROW</a:t>
                      </a:r>
                      <a:endParaRPr kumimoji="1" lang="ja-JP" altLang="en-US" sz="1600" dirty="0"/>
                    </a:p>
                  </a:txBody>
                  <a:tcPr/>
                </a:tc>
                <a:extLst>
                  <a:ext uri="{0D108BD9-81ED-4DB2-BD59-A6C34878D82A}">
                    <a16:rowId xmlns:a16="http://schemas.microsoft.com/office/drawing/2014/main" val="10005"/>
                  </a:ext>
                </a:extLst>
              </a:tr>
              <a:tr h="370840">
                <a:tc>
                  <a:txBody>
                    <a:bodyPr/>
                    <a:lstStyle/>
                    <a:p>
                      <a:r>
                        <a:rPr kumimoji="1" lang="ja-JP" altLang="en-US" sz="1600" dirty="0"/>
                        <a:t>文字列関数</a:t>
                      </a:r>
                    </a:p>
                  </a:txBody>
                  <a:tcPr/>
                </a:tc>
                <a:tc>
                  <a:txBody>
                    <a:bodyPr/>
                    <a:lstStyle/>
                    <a:p>
                      <a:r>
                        <a:rPr kumimoji="1" lang="ja-JP" altLang="en-US" sz="1600" dirty="0"/>
                        <a:t>文字列を操作する関数</a:t>
                      </a:r>
                    </a:p>
                  </a:txBody>
                  <a:tcPr/>
                </a:tc>
                <a:tc>
                  <a:txBody>
                    <a:bodyPr/>
                    <a:lstStyle/>
                    <a:p>
                      <a:r>
                        <a:rPr kumimoji="1" lang="en-US" altLang="ja-JP" sz="1600" spc="-150" dirty="0"/>
                        <a:t>ASC,JIS,MID,LEFT,RIGHT,LEN</a:t>
                      </a:r>
                      <a:endParaRPr kumimoji="1" lang="ja-JP" altLang="en-US" sz="1600" spc="-150" dirty="0"/>
                    </a:p>
                  </a:txBody>
                  <a:tcPr/>
                </a:tc>
                <a:extLst>
                  <a:ext uri="{0D108BD9-81ED-4DB2-BD59-A6C34878D82A}">
                    <a16:rowId xmlns:a16="http://schemas.microsoft.com/office/drawing/2014/main" val="10006"/>
                  </a:ext>
                </a:extLst>
              </a:tr>
              <a:tr h="370840">
                <a:tc>
                  <a:txBody>
                    <a:bodyPr/>
                    <a:lstStyle/>
                    <a:p>
                      <a:r>
                        <a:rPr kumimoji="1" lang="ja-JP" altLang="en-US" sz="1600" dirty="0"/>
                        <a:t>財務関数</a:t>
                      </a:r>
                    </a:p>
                  </a:txBody>
                  <a:tcPr/>
                </a:tc>
                <a:tc>
                  <a:txBody>
                    <a:bodyPr/>
                    <a:lstStyle/>
                    <a:p>
                      <a:r>
                        <a:rPr kumimoji="1" lang="ja-JP" altLang="en-US" sz="1600" dirty="0"/>
                        <a:t>財務関連の関数</a:t>
                      </a:r>
                    </a:p>
                  </a:txBody>
                  <a:tcPr/>
                </a:tc>
                <a:tc>
                  <a:txBody>
                    <a:bodyPr/>
                    <a:lstStyle/>
                    <a:p>
                      <a:r>
                        <a:rPr kumimoji="1" lang="en-US" altLang="ja-JP" sz="1600" dirty="0"/>
                        <a:t>PMT,IPMT,PPMT,PV</a:t>
                      </a:r>
                      <a:endParaRPr kumimoji="1" lang="ja-JP" altLang="en-US" sz="1600" dirty="0"/>
                    </a:p>
                  </a:txBody>
                  <a:tcPr/>
                </a:tc>
                <a:extLst>
                  <a:ext uri="{0D108BD9-81ED-4DB2-BD59-A6C34878D82A}">
                    <a16:rowId xmlns:a16="http://schemas.microsoft.com/office/drawing/2014/main" val="10007"/>
                  </a:ext>
                </a:extLst>
              </a:tr>
              <a:tr h="370840">
                <a:tc>
                  <a:txBody>
                    <a:bodyPr/>
                    <a:lstStyle/>
                    <a:p>
                      <a:r>
                        <a:rPr kumimoji="1" lang="ja-JP" altLang="en-US" sz="1600" dirty="0"/>
                        <a:t>情報関数</a:t>
                      </a:r>
                    </a:p>
                  </a:txBody>
                  <a:tcPr/>
                </a:tc>
                <a:tc>
                  <a:txBody>
                    <a:bodyPr/>
                    <a:lstStyle/>
                    <a:p>
                      <a:r>
                        <a:rPr kumimoji="1" lang="ja-JP" altLang="en-US" sz="1600" dirty="0"/>
                        <a:t>セルのデータ情報など</a:t>
                      </a:r>
                    </a:p>
                  </a:txBody>
                  <a:tcPr/>
                </a:tc>
                <a:tc>
                  <a:txBody>
                    <a:bodyPr/>
                    <a:lstStyle/>
                    <a:p>
                      <a:r>
                        <a:rPr kumimoji="1" lang="en-US" altLang="ja-JP" sz="1600" spc="-150" dirty="0"/>
                        <a:t>ISERROR,ISBLANK,PHONETIC,NA</a:t>
                      </a:r>
                      <a:endParaRPr kumimoji="1" lang="ja-JP" altLang="en-US" sz="1600" spc="-150" dirty="0"/>
                    </a:p>
                  </a:txBody>
                  <a:tcPr/>
                </a:tc>
                <a:extLst>
                  <a:ext uri="{0D108BD9-81ED-4DB2-BD59-A6C34878D82A}">
                    <a16:rowId xmlns:a16="http://schemas.microsoft.com/office/drawing/2014/main" val="10008"/>
                  </a:ext>
                </a:extLst>
              </a:tr>
              <a:tr h="370840">
                <a:tc>
                  <a:txBody>
                    <a:bodyPr/>
                    <a:lstStyle/>
                    <a:p>
                      <a:r>
                        <a:rPr kumimoji="1" lang="ja-JP" altLang="en-US" sz="1600" dirty="0"/>
                        <a:t>データベース関数</a:t>
                      </a:r>
                    </a:p>
                  </a:txBody>
                  <a:tcPr/>
                </a:tc>
                <a:tc>
                  <a:txBody>
                    <a:bodyPr/>
                    <a:lstStyle/>
                    <a:p>
                      <a:r>
                        <a:rPr kumimoji="1" lang="ja-JP" altLang="en-US" sz="1600" dirty="0"/>
                        <a:t>複数条件のデータ検索</a:t>
                      </a:r>
                    </a:p>
                  </a:txBody>
                  <a:tcPr/>
                </a:tc>
                <a:tc>
                  <a:txBody>
                    <a:bodyPr/>
                    <a:lstStyle/>
                    <a:p>
                      <a:r>
                        <a:rPr kumimoji="1" lang="en-US" altLang="ja-JP" sz="1600" spc="-150" dirty="0"/>
                        <a:t>DSUM,DAVERAGE,DMAX,DMIN</a:t>
                      </a:r>
                      <a:endParaRPr kumimoji="1" lang="ja-JP" altLang="en-US" sz="1600" spc="-150" dirty="0"/>
                    </a:p>
                  </a:txBody>
                  <a:tcPr/>
                </a:tc>
                <a:extLst>
                  <a:ext uri="{0D108BD9-81ED-4DB2-BD59-A6C34878D82A}">
                    <a16:rowId xmlns:a16="http://schemas.microsoft.com/office/drawing/2014/main" val="10009"/>
                  </a:ext>
                </a:extLst>
              </a:tr>
              <a:tr h="370840">
                <a:tc>
                  <a:txBody>
                    <a:bodyPr/>
                    <a:lstStyle/>
                    <a:p>
                      <a:r>
                        <a:rPr kumimoji="1" lang="ja-JP" altLang="en-US" sz="1600" spc="-150" dirty="0"/>
                        <a:t>エンジニアリング関数</a:t>
                      </a:r>
                    </a:p>
                  </a:txBody>
                  <a:tcPr/>
                </a:tc>
                <a:tc>
                  <a:txBody>
                    <a:bodyPr/>
                    <a:lstStyle/>
                    <a:p>
                      <a:r>
                        <a:rPr kumimoji="1" lang="ja-JP" altLang="en-US" sz="1600" dirty="0"/>
                        <a:t>科学・工学の専門計算</a:t>
                      </a:r>
                    </a:p>
                  </a:txBody>
                  <a:tcPr/>
                </a:tc>
                <a:tc>
                  <a:txBody>
                    <a:bodyPr/>
                    <a:lstStyle/>
                    <a:p>
                      <a:r>
                        <a:rPr kumimoji="1" lang="en-US" altLang="ja-JP" sz="1600" spc="-150" dirty="0"/>
                        <a:t>BIN2DEC,BIN2HEX,CONVERT</a:t>
                      </a:r>
                      <a:endParaRPr kumimoji="1" lang="ja-JP" altLang="en-US" sz="1600" spc="-150" dirty="0"/>
                    </a:p>
                  </a:txBody>
                  <a:tcPr/>
                </a:tc>
                <a:extLst>
                  <a:ext uri="{0D108BD9-81ED-4DB2-BD59-A6C34878D82A}">
                    <a16:rowId xmlns:a16="http://schemas.microsoft.com/office/drawing/2014/main" val="10010"/>
                  </a:ext>
                </a:extLst>
              </a:tr>
              <a:tr h="370840">
                <a:tc gridSpan="3">
                  <a:txBody>
                    <a:bodyPr/>
                    <a:lstStyle/>
                    <a:p>
                      <a:r>
                        <a:rPr kumimoji="1" lang="ja-JP" altLang="en-US" sz="1600" dirty="0"/>
                        <a:t>アドイン関数、互換性関数、キューブ関数、</a:t>
                      </a:r>
                      <a:r>
                        <a:rPr kumimoji="1" lang="en-US" altLang="ja-JP" sz="1600" dirty="0"/>
                        <a:t>Web</a:t>
                      </a:r>
                      <a:r>
                        <a:rPr kumimoji="1" lang="ja-JP" altLang="en-US" sz="1600" dirty="0"/>
                        <a:t>関数があります。</a:t>
                      </a:r>
                    </a:p>
                  </a:txBody>
                  <a:tcPr/>
                </a:tc>
                <a:tc hMerge="1">
                  <a:txBody>
                    <a:bodyPr/>
                    <a:lstStyle/>
                    <a:p>
                      <a:endParaRPr kumimoji="1" lang="ja-JP" altLang="en-US" sz="1400" dirty="0"/>
                    </a:p>
                  </a:txBody>
                  <a:tcPr/>
                </a:tc>
                <a:tc hMerge="1">
                  <a:txBody>
                    <a:bodyPr/>
                    <a:lstStyle/>
                    <a:p>
                      <a:endParaRPr kumimoji="1" lang="ja-JP" altLang="en-US" sz="1400" spc="-150" dirty="0"/>
                    </a:p>
                  </a:txBody>
                  <a:tcPr/>
                </a:tc>
                <a:extLst>
                  <a:ext uri="{0D108BD9-81ED-4DB2-BD59-A6C34878D82A}">
                    <a16:rowId xmlns:a16="http://schemas.microsoft.com/office/drawing/2014/main" val="10011"/>
                  </a:ext>
                </a:extLst>
              </a:tr>
            </a:tbl>
          </a:graphicData>
        </a:graphic>
      </p:graphicFrame>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21</a:t>
            </a:fld>
            <a:endParaRPr kumimoji="1" lang="ja-JP" altLang="en-US"/>
          </a:p>
        </p:txBody>
      </p:sp>
      <p:sp>
        <p:nvSpPr>
          <p:cNvPr id="3" name="テキスト ボックス 2">
            <a:extLst>
              <a:ext uri="{FF2B5EF4-FFF2-40B4-BE49-F238E27FC236}">
                <a16:creationId xmlns:a16="http://schemas.microsoft.com/office/drawing/2014/main" id="{8D798E75-A847-4215-BAE8-58283B6A6647}"/>
              </a:ext>
            </a:extLst>
          </p:cNvPr>
          <p:cNvSpPr txBox="1"/>
          <p:nvPr/>
        </p:nvSpPr>
        <p:spPr>
          <a:xfrm>
            <a:off x="457200" y="5949280"/>
            <a:ext cx="82296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dirty="0"/>
              <a:t>参照先：</a:t>
            </a:r>
            <a:r>
              <a:rPr kumimoji="1" lang="en-US" altLang="ja-JP" dirty="0">
                <a:hlinkClick r:id="rId2"/>
              </a:rPr>
              <a:t>Excel</a:t>
            </a:r>
            <a:r>
              <a:rPr kumimoji="1" lang="ja-JP" altLang="en-US" dirty="0">
                <a:hlinkClick r:id="rId2"/>
              </a:rPr>
              <a:t>関数（機能</a:t>
            </a:r>
            <a:r>
              <a:rPr lang="ja-JP" altLang="en-US" dirty="0">
                <a:hlinkClick r:id="rId2"/>
              </a:rPr>
              <a:t>別）</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定数</a:t>
            </a:r>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lang="ja-JP" altLang="en-US" dirty="0"/>
              <a:t>計算されない、したがって変化しない値。</a:t>
            </a:r>
            <a:endParaRPr lang="en-US" altLang="ja-JP" dirty="0"/>
          </a:p>
          <a:p>
            <a:pPr lvl="1">
              <a:buClr>
                <a:srgbClr val="0070C0"/>
              </a:buClr>
              <a:buFont typeface="Wingdings" pitchFamily="2" charset="2"/>
              <a:buChar char="ü"/>
            </a:pPr>
            <a:r>
              <a:rPr lang="en-US" altLang="ja-JP" dirty="0"/>
              <a:t>5</a:t>
            </a:r>
            <a:r>
              <a:rPr lang="ja-JP" altLang="en-US" dirty="0"/>
              <a:t>や</a:t>
            </a:r>
            <a:r>
              <a:rPr lang="en-US" altLang="ja-JP" dirty="0"/>
              <a:t>110 </a:t>
            </a:r>
            <a:r>
              <a:rPr lang="ja-JP" altLang="en-US" dirty="0"/>
              <a:t>という数値。消費税の</a:t>
            </a:r>
            <a:r>
              <a:rPr lang="en-US" altLang="ja-JP" dirty="0"/>
              <a:t>8%</a:t>
            </a:r>
            <a:r>
              <a:rPr lang="ja-JP" altLang="en-US" dirty="0"/>
              <a:t>も定数</a:t>
            </a:r>
            <a:endParaRPr lang="en-US" altLang="ja-JP" dirty="0"/>
          </a:p>
          <a:p>
            <a:pPr lvl="1">
              <a:buClr>
                <a:srgbClr val="0070C0"/>
              </a:buClr>
              <a:buFont typeface="Wingdings" pitchFamily="2" charset="2"/>
              <a:buChar char="ü"/>
            </a:pPr>
            <a:r>
              <a:rPr lang="en-US" altLang="ja-JP" dirty="0"/>
              <a:t>“</a:t>
            </a:r>
            <a:r>
              <a:rPr lang="ja-JP" altLang="en-US" dirty="0"/>
              <a:t>四半期売上</a:t>
            </a:r>
            <a:r>
              <a:rPr lang="en-US" altLang="ja-JP" dirty="0"/>
              <a:t>” </a:t>
            </a:r>
            <a:r>
              <a:rPr lang="ja-JP" altLang="en-US" dirty="0"/>
              <a:t>という文字列など</a:t>
            </a:r>
            <a:endParaRPr lang="en-US" altLang="ja-JP" dirty="0"/>
          </a:p>
          <a:p>
            <a:pPr lvl="1">
              <a:buClr>
                <a:srgbClr val="0070C0"/>
              </a:buClr>
              <a:buFont typeface="Wingdings" pitchFamily="2" charset="2"/>
              <a:buChar char="ü"/>
            </a:pPr>
            <a:r>
              <a:rPr lang="ja-JP" altLang="en-US" dirty="0"/>
              <a:t>式や式の計算結果の値は定数ではない</a:t>
            </a:r>
            <a:endParaRPr lang="en-US" altLang="ja-JP" dirty="0"/>
          </a:p>
          <a:p>
            <a:pPr lvl="1">
              <a:buClr>
                <a:srgbClr val="0070C0"/>
              </a:buClr>
              <a:buFont typeface="Wingdings" pitchFamily="2" charset="2"/>
              <a:buChar char="ü"/>
            </a:pPr>
            <a:endParaRPr kumimoji="1" lang="en-US" altLang="ja-JP" dirty="0"/>
          </a:p>
          <a:p>
            <a:pPr>
              <a:buClr>
                <a:srgbClr val="0070C0"/>
              </a:buClr>
              <a:buFont typeface="Wingdings" pitchFamily="2" charset="2"/>
              <a:buChar char="u"/>
            </a:pPr>
            <a:r>
              <a:rPr lang="ja-JP" altLang="en-US" dirty="0"/>
              <a:t>文字列はセルの左揃え</a:t>
            </a:r>
            <a:endParaRPr lang="en-US" altLang="ja-JP" dirty="0"/>
          </a:p>
          <a:p>
            <a:pPr>
              <a:buClr>
                <a:srgbClr val="0070C0"/>
              </a:buClr>
              <a:buFont typeface="Wingdings" pitchFamily="2" charset="2"/>
              <a:buChar char="u"/>
            </a:pPr>
            <a:r>
              <a:rPr kumimoji="1" lang="ja-JP" altLang="en-US" dirty="0"/>
              <a:t>数値はセルの右揃え</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Version2</a:t>
            </a:r>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22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演算子</a:t>
            </a:r>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lang="ja-JP" altLang="en-US" dirty="0"/>
              <a:t>式を構成する記号や単語。</a:t>
            </a:r>
            <a:endParaRPr lang="en-US" altLang="ja-JP" dirty="0"/>
          </a:p>
          <a:p>
            <a:pPr>
              <a:buClr>
                <a:schemeClr val="accent5"/>
              </a:buClr>
              <a:buFont typeface="Wingdings" pitchFamily="2" charset="2"/>
              <a:buChar char="l"/>
            </a:pPr>
            <a:r>
              <a:rPr lang="ja-JP" altLang="en-US" dirty="0"/>
              <a:t>実行する計算の種類を指定する</a:t>
            </a:r>
            <a:endParaRPr lang="en-US" altLang="ja-JP" dirty="0"/>
          </a:p>
          <a:p>
            <a:pPr lvl="1">
              <a:buClr>
                <a:srgbClr val="0070C0"/>
              </a:buClr>
              <a:buFont typeface="Wingdings" pitchFamily="2" charset="2"/>
              <a:buChar char="ü"/>
            </a:pPr>
            <a:r>
              <a:rPr lang="ja-JP" altLang="en-US" dirty="0"/>
              <a:t>算術演算子</a:t>
            </a:r>
            <a:endParaRPr lang="en-US" altLang="ja-JP" dirty="0"/>
          </a:p>
          <a:p>
            <a:pPr lvl="1">
              <a:buClr>
                <a:srgbClr val="0070C0"/>
              </a:buClr>
              <a:buFont typeface="Wingdings" pitchFamily="2" charset="2"/>
              <a:buChar char="ü"/>
            </a:pPr>
            <a:r>
              <a:rPr lang="ja-JP" altLang="en-US" dirty="0"/>
              <a:t>比較演算子</a:t>
            </a:r>
            <a:endParaRPr lang="en-US" altLang="ja-JP" dirty="0"/>
          </a:p>
          <a:p>
            <a:pPr lvl="1">
              <a:buClr>
                <a:srgbClr val="0070C0"/>
              </a:buClr>
              <a:buFont typeface="Wingdings" pitchFamily="2" charset="2"/>
              <a:buChar char="ü"/>
            </a:pPr>
            <a:r>
              <a:rPr lang="ja-JP" altLang="en-US" dirty="0"/>
              <a:t>文字列演算子</a:t>
            </a:r>
            <a:endParaRPr lang="en-US" altLang="ja-JP" dirty="0"/>
          </a:p>
          <a:p>
            <a:pPr lvl="1">
              <a:buClr>
                <a:srgbClr val="0070C0"/>
              </a:buClr>
              <a:buFont typeface="Wingdings" pitchFamily="2" charset="2"/>
              <a:buChar char="ü"/>
            </a:pPr>
            <a:r>
              <a:rPr lang="ja-JP" altLang="en-US" dirty="0"/>
              <a:t>参照演算子</a:t>
            </a:r>
            <a:endParaRPr lang="en-US" altLang="ja-JP" dirty="0"/>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Version2</a:t>
            </a:r>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23</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算術演算子</a:t>
            </a: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984383975"/>
              </p:ext>
            </p:extLst>
          </p:nvPr>
        </p:nvGraphicFramePr>
        <p:xfrm>
          <a:off x="457200" y="1600200"/>
          <a:ext cx="8280000" cy="2865120"/>
        </p:xfrm>
        <a:graphic>
          <a:graphicData uri="http://schemas.openxmlformats.org/drawingml/2006/table">
            <a:tbl>
              <a:tblPr firstRow="1" bandRow="1">
                <a:tableStyleId>{5C22544A-7EE6-4342-B048-85BDC9FD1C3A}</a:tableStyleId>
              </a:tblPr>
              <a:tblGrid>
                <a:gridCol w="925935">
                  <a:extLst>
                    <a:ext uri="{9D8B030D-6E8A-4147-A177-3AD203B41FA5}">
                      <a16:colId xmlns:a16="http://schemas.microsoft.com/office/drawing/2014/main" val="20000"/>
                    </a:ext>
                  </a:extLst>
                </a:gridCol>
                <a:gridCol w="1620387">
                  <a:extLst>
                    <a:ext uri="{9D8B030D-6E8A-4147-A177-3AD203B41FA5}">
                      <a16:colId xmlns:a16="http://schemas.microsoft.com/office/drawing/2014/main" val="20001"/>
                    </a:ext>
                  </a:extLst>
                </a:gridCol>
                <a:gridCol w="3240775">
                  <a:extLst>
                    <a:ext uri="{9D8B030D-6E8A-4147-A177-3AD203B41FA5}">
                      <a16:colId xmlns:a16="http://schemas.microsoft.com/office/drawing/2014/main" val="20002"/>
                    </a:ext>
                  </a:extLst>
                </a:gridCol>
                <a:gridCol w="2492903">
                  <a:extLst>
                    <a:ext uri="{9D8B030D-6E8A-4147-A177-3AD203B41FA5}">
                      <a16:colId xmlns:a16="http://schemas.microsoft.com/office/drawing/2014/main" val="20003"/>
                    </a:ext>
                  </a:extLst>
                </a:gridCol>
              </a:tblGrid>
              <a:tr h="370840">
                <a:tc>
                  <a:txBody>
                    <a:bodyPr/>
                    <a:lstStyle/>
                    <a:p>
                      <a:pPr algn="ctr"/>
                      <a:r>
                        <a:rPr kumimoji="1" lang="ja-JP" altLang="en-US" dirty="0"/>
                        <a:t>種類</a:t>
                      </a:r>
                    </a:p>
                  </a:txBody>
                  <a:tcPr anchor="ctr"/>
                </a:tc>
                <a:tc>
                  <a:txBody>
                    <a:bodyPr/>
                    <a:lstStyle/>
                    <a:p>
                      <a:pPr algn="ctr"/>
                      <a:r>
                        <a:rPr kumimoji="1" lang="ja-JP" altLang="en-US" dirty="0"/>
                        <a:t>読み方</a:t>
                      </a:r>
                    </a:p>
                  </a:txBody>
                  <a:tcPr anchor="ctr"/>
                </a:tc>
                <a:tc>
                  <a:txBody>
                    <a:bodyPr/>
                    <a:lstStyle/>
                    <a:p>
                      <a:pPr algn="ctr"/>
                      <a:r>
                        <a:rPr kumimoji="1" lang="ja-JP" altLang="en-US" dirty="0"/>
                        <a:t>演算子の動き</a:t>
                      </a:r>
                    </a:p>
                  </a:txBody>
                  <a:tcPr anchor="ctr"/>
                </a:tc>
                <a:tc>
                  <a:txBody>
                    <a:bodyPr/>
                    <a:lstStyle/>
                    <a:p>
                      <a:pPr algn="ctr"/>
                      <a:r>
                        <a:rPr kumimoji="1" lang="ja-JP" altLang="en-US" dirty="0"/>
                        <a:t>使い方</a:t>
                      </a:r>
                    </a:p>
                  </a:txBody>
                  <a:tcPr anchor="ctr"/>
                </a:tc>
                <a:extLst>
                  <a:ext uri="{0D108BD9-81ED-4DB2-BD59-A6C34878D82A}">
                    <a16:rowId xmlns:a16="http://schemas.microsoft.com/office/drawing/2014/main" val="10000"/>
                  </a:ext>
                </a:extLst>
              </a:tr>
              <a:tr h="370840">
                <a:tc>
                  <a:txBody>
                    <a:bodyPr/>
                    <a:lstStyle/>
                    <a:p>
                      <a:pPr lvl="0" algn="ctr"/>
                      <a:r>
                        <a:rPr kumimoji="1" lang="en-US" altLang="ja-JP" dirty="0"/>
                        <a:t>+</a:t>
                      </a:r>
                      <a:endParaRPr kumimoji="1" lang="ja-JP" altLang="en-US" dirty="0"/>
                    </a:p>
                  </a:txBody>
                  <a:tcPr/>
                </a:tc>
                <a:tc>
                  <a:txBody>
                    <a:bodyPr/>
                    <a:lstStyle/>
                    <a:p>
                      <a:r>
                        <a:rPr kumimoji="1" lang="ja-JP" altLang="en-US" spc="-300" dirty="0"/>
                        <a:t>正符号、プラス</a:t>
                      </a:r>
                    </a:p>
                  </a:txBody>
                  <a:tcPr/>
                </a:tc>
                <a:tc>
                  <a:txBody>
                    <a:bodyPr/>
                    <a:lstStyle/>
                    <a:p>
                      <a:r>
                        <a:rPr kumimoji="1" lang="ja-JP" altLang="en-US" dirty="0"/>
                        <a:t>加算</a:t>
                      </a:r>
                    </a:p>
                  </a:txBody>
                  <a:tcPr/>
                </a:tc>
                <a:tc>
                  <a:txBody>
                    <a:bodyPr/>
                    <a:lstStyle/>
                    <a:p>
                      <a:r>
                        <a:rPr kumimoji="1" lang="en-US" altLang="ja-JP" dirty="0"/>
                        <a:t>=2+5</a:t>
                      </a:r>
                      <a:endParaRPr kumimoji="1" lang="ja-JP" altLang="en-US" dirty="0"/>
                    </a:p>
                  </a:txBody>
                  <a:tcPr/>
                </a:tc>
                <a:extLst>
                  <a:ext uri="{0D108BD9-81ED-4DB2-BD59-A6C34878D82A}">
                    <a16:rowId xmlns:a16="http://schemas.microsoft.com/office/drawing/2014/main" val="10001"/>
                  </a:ext>
                </a:extLst>
              </a:tr>
              <a:tr h="370840">
                <a:tc>
                  <a:txBody>
                    <a:bodyPr/>
                    <a:lstStyle/>
                    <a:p>
                      <a:pPr lvl="0" algn="ctr"/>
                      <a:r>
                        <a:rPr kumimoji="1" lang="en-US" altLang="ja-JP" dirty="0"/>
                        <a:t>-</a:t>
                      </a:r>
                      <a:endParaRPr kumimoji="1" lang="ja-JP" altLang="en-US" dirty="0"/>
                    </a:p>
                  </a:txBody>
                  <a:tcPr anchor="ctr"/>
                </a:tc>
                <a:tc>
                  <a:txBody>
                    <a:bodyPr/>
                    <a:lstStyle/>
                    <a:p>
                      <a:r>
                        <a:rPr kumimoji="1" lang="ja-JP" altLang="en-US" dirty="0"/>
                        <a:t>負符号、</a:t>
                      </a:r>
                      <a:endParaRPr kumimoji="1" lang="en-US" altLang="ja-JP" dirty="0"/>
                    </a:p>
                    <a:p>
                      <a:r>
                        <a:rPr kumimoji="1" lang="ja-JP" altLang="en-US" dirty="0"/>
                        <a:t>マイナス</a:t>
                      </a:r>
                    </a:p>
                  </a:txBody>
                  <a:tcPr/>
                </a:tc>
                <a:tc>
                  <a:txBody>
                    <a:bodyPr/>
                    <a:lstStyle/>
                    <a:p>
                      <a:r>
                        <a:rPr kumimoji="1" lang="ja-JP" altLang="en-US" dirty="0"/>
                        <a:t>減算</a:t>
                      </a:r>
                      <a:endParaRPr kumimoji="1" lang="en-US" altLang="ja-JP" dirty="0"/>
                    </a:p>
                    <a:p>
                      <a:r>
                        <a:rPr kumimoji="1" lang="ja-JP" altLang="en-US" dirty="0"/>
                        <a:t>負の数</a:t>
                      </a:r>
                    </a:p>
                  </a:txBody>
                  <a:tcPr/>
                </a:tc>
                <a:tc>
                  <a:txBody>
                    <a:bodyPr/>
                    <a:lstStyle/>
                    <a:p>
                      <a:r>
                        <a:rPr kumimoji="1" lang="en-US" altLang="ja-JP" dirty="0"/>
                        <a:t>=7-4</a:t>
                      </a:r>
                    </a:p>
                    <a:p>
                      <a:r>
                        <a:rPr kumimoji="1" lang="en-US" altLang="ja-JP" dirty="0"/>
                        <a:t>-6 ;(6)</a:t>
                      </a:r>
                      <a:r>
                        <a:rPr kumimoji="1" lang="ja-JP" altLang="en-US" dirty="0"/>
                        <a:t>も同じ意味</a:t>
                      </a:r>
                    </a:p>
                  </a:txBody>
                  <a:tcPr/>
                </a:tc>
                <a:extLst>
                  <a:ext uri="{0D108BD9-81ED-4DB2-BD59-A6C34878D82A}">
                    <a16:rowId xmlns:a16="http://schemas.microsoft.com/office/drawing/2014/main" val="10002"/>
                  </a:ext>
                </a:extLst>
              </a:tr>
              <a:tr h="370840">
                <a:tc>
                  <a:txBody>
                    <a:bodyPr/>
                    <a:lstStyle/>
                    <a:p>
                      <a:pPr lvl="0" algn="ctr"/>
                      <a:r>
                        <a:rPr kumimoji="1" lang="en-US" altLang="ja-JP" dirty="0"/>
                        <a:t>*</a:t>
                      </a:r>
                      <a:endParaRPr kumimoji="1" lang="ja-JP" altLang="en-US" dirty="0"/>
                    </a:p>
                  </a:txBody>
                  <a:tcPr/>
                </a:tc>
                <a:tc>
                  <a:txBody>
                    <a:bodyPr/>
                    <a:lstStyle/>
                    <a:p>
                      <a:r>
                        <a:rPr kumimoji="1" lang="ja-JP" altLang="en-US" dirty="0"/>
                        <a:t>アスタリスク</a:t>
                      </a:r>
                    </a:p>
                  </a:txBody>
                  <a:tcPr/>
                </a:tc>
                <a:tc>
                  <a:txBody>
                    <a:bodyPr/>
                    <a:lstStyle/>
                    <a:p>
                      <a:r>
                        <a:rPr kumimoji="1" lang="ja-JP" altLang="en-US" spc="-300" dirty="0"/>
                        <a:t>乗算（じょうざん）（</a:t>
                      </a:r>
                      <a:r>
                        <a:rPr kumimoji="1" lang="en-US" altLang="ja-JP" spc="-300" dirty="0"/>
                        <a:t>× </a:t>
                      </a:r>
                      <a:r>
                        <a:rPr kumimoji="1" lang="ja-JP" altLang="en-US" spc="-300" dirty="0"/>
                        <a:t>は不可）</a:t>
                      </a:r>
                    </a:p>
                  </a:txBody>
                  <a:tcPr/>
                </a:tc>
                <a:tc>
                  <a:txBody>
                    <a:bodyPr/>
                    <a:lstStyle/>
                    <a:p>
                      <a:r>
                        <a:rPr kumimoji="1" lang="en-US" altLang="ja-JP" dirty="0"/>
                        <a:t>=3*9</a:t>
                      </a:r>
                      <a:endParaRPr kumimoji="1" lang="ja-JP" altLang="en-US" dirty="0"/>
                    </a:p>
                  </a:txBody>
                  <a:tcPr/>
                </a:tc>
                <a:extLst>
                  <a:ext uri="{0D108BD9-81ED-4DB2-BD59-A6C34878D82A}">
                    <a16:rowId xmlns:a16="http://schemas.microsoft.com/office/drawing/2014/main" val="10003"/>
                  </a:ext>
                </a:extLst>
              </a:tr>
              <a:tr h="370840">
                <a:tc>
                  <a:txBody>
                    <a:bodyPr/>
                    <a:lstStyle/>
                    <a:p>
                      <a:pPr lvl="0" algn="ctr"/>
                      <a:r>
                        <a:rPr kumimoji="1" lang="en-US" altLang="ja-JP" dirty="0"/>
                        <a:t>/</a:t>
                      </a:r>
                      <a:endParaRPr kumimoji="1" lang="ja-JP" altLang="en-US" dirty="0"/>
                    </a:p>
                  </a:txBody>
                  <a:tcPr/>
                </a:tc>
                <a:tc>
                  <a:txBody>
                    <a:bodyPr/>
                    <a:lstStyle/>
                    <a:p>
                      <a:r>
                        <a:rPr kumimoji="1" lang="ja-JP" altLang="en-US" dirty="0"/>
                        <a:t>スラッシュ</a:t>
                      </a:r>
                    </a:p>
                  </a:txBody>
                  <a:tcPr/>
                </a:tc>
                <a:tc>
                  <a:txBody>
                    <a:bodyPr/>
                    <a:lstStyle/>
                    <a:p>
                      <a:r>
                        <a:rPr kumimoji="1" lang="ja-JP" altLang="en-US" spc="-300" dirty="0"/>
                        <a:t>除算（じょざん）（</a:t>
                      </a:r>
                      <a:r>
                        <a:rPr kumimoji="1" lang="en-US" altLang="ja-JP" spc="-300" dirty="0"/>
                        <a:t>÷ </a:t>
                      </a:r>
                      <a:r>
                        <a:rPr kumimoji="1" lang="ja-JP" altLang="en-US" spc="-300" dirty="0"/>
                        <a:t>は不可）</a:t>
                      </a:r>
                    </a:p>
                  </a:txBody>
                  <a:tcPr/>
                </a:tc>
                <a:tc>
                  <a:txBody>
                    <a:bodyPr/>
                    <a:lstStyle/>
                    <a:p>
                      <a:r>
                        <a:rPr kumimoji="1" lang="en-US" altLang="ja-JP" dirty="0"/>
                        <a:t>=9/3</a:t>
                      </a:r>
                      <a:endParaRPr kumimoji="1" lang="ja-JP" altLang="en-US" dirty="0"/>
                    </a:p>
                  </a:txBody>
                  <a:tcPr/>
                </a:tc>
                <a:extLst>
                  <a:ext uri="{0D108BD9-81ED-4DB2-BD59-A6C34878D82A}">
                    <a16:rowId xmlns:a16="http://schemas.microsoft.com/office/drawing/2014/main" val="10004"/>
                  </a:ext>
                </a:extLst>
              </a:tr>
              <a:tr h="370840">
                <a:tc>
                  <a:txBody>
                    <a:bodyPr/>
                    <a:lstStyle/>
                    <a:p>
                      <a:pPr lvl="0" algn="ctr"/>
                      <a:r>
                        <a:rPr kumimoji="1" lang="en-US" altLang="ja-JP" dirty="0"/>
                        <a:t>%</a:t>
                      </a:r>
                      <a:endParaRPr kumimoji="1" lang="ja-JP" altLang="en-US" dirty="0"/>
                    </a:p>
                  </a:txBody>
                  <a:tcPr/>
                </a:tc>
                <a:tc>
                  <a:txBody>
                    <a:bodyPr/>
                    <a:lstStyle/>
                    <a:p>
                      <a:r>
                        <a:rPr kumimoji="1" lang="ja-JP" altLang="en-US" dirty="0"/>
                        <a:t>パーセント</a:t>
                      </a:r>
                    </a:p>
                  </a:txBody>
                  <a:tcPr/>
                </a:tc>
                <a:tc>
                  <a:txBody>
                    <a:bodyPr/>
                    <a:lstStyle/>
                    <a:p>
                      <a:r>
                        <a:rPr kumimoji="1" lang="ja-JP" altLang="en-US" dirty="0"/>
                        <a:t>パーセントテージ</a:t>
                      </a:r>
                    </a:p>
                  </a:txBody>
                  <a:tcPr/>
                </a:tc>
                <a:tc>
                  <a:txBody>
                    <a:bodyPr/>
                    <a:lstStyle/>
                    <a:p>
                      <a:r>
                        <a:rPr kumimoji="1" lang="en-US" altLang="ja-JP" dirty="0"/>
                        <a:t>5%</a:t>
                      </a:r>
                      <a:endParaRPr kumimoji="1" lang="ja-JP" altLang="en-US" dirty="0"/>
                    </a:p>
                  </a:txBody>
                  <a:tcPr/>
                </a:tc>
                <a:extLst>
                  <a:ext uri="{0D108BD9-81ED-4DB2-BD59-A6C34878D82A}">
                    <a16:rowId xmlns:a16="http://schemas.microsoft.com/office/drawing/2014/main" val="10005"/>
                  </a:ext>
                </a:extLst>
              </a:tr>
              <a:tr h="370840">
                <a:tc>
                  <a:txBody>
                    <a:bodyPr/>
                    <a:lstStyle/>
                    <a:p>
                      <a:pPr lvl="0" algn="ctr"/>
                      <a:r>
                        <a:rPr kumimoji="1" lang="en-US" altLang="ja-JP" dirty="0"/>
                        <a:t>^</a:t>
                      </a:r>
                      <a:endParaRPr kumimoji="1" lang="ja-JP" altLang="en-US" dirty="0"/>
                    </a:p>
                  </a:txBody>
                  <a:tcPr/>
                </a:tc>
                <a:tc>
                  <a:txBody>
                    <a:bodyPr/>
                    <a:lstStyle/>
                    <a:p>
                      <a:r>
                        <a:rPr kumimoji="1" lang="ja-JP" altLang="en-US" dirty="0"/>
                        <a:t>キャレット</a:t>
                      </a:r>
                    </a:p>
                  </a:txBody>
                  <a:tcPr/>
                </a:tc>
                <a:tc>
                  <a:txBody>
                    <a:bodyPr/>
                    <a:lstStyle/>
                    <a:p>
                      <a:r>
                        <a:rPr kumimoji="1" lang="ja-JP" altLang="en-US" dirty="0"/>
                        <a:t>べき算（累乗）</a:t>
                      </a:r>
                    </a:p>
                  </a:txBody>
                  <a:tcPr/>
                </a:tc>
                <a:tc>
                  <a:txBody>
                    <a:bodyPr/>
                    <a:lstStyle/>
                    <a:p>
                      <a:r>
                        <a:rPr kumimoji="1" lang="en-US" altLang="ja-JP" dirty="0"/>
                        <a:t>=2^3(=8)</a:t>
                      </a:r>
                      <a:endParaRPr kumimoji="1" lang="ja-JP" altLang="en-US" dirty="0"/>
                    </a:p>
                  </a:txBody>
                  <a:tcPr/>
                </a:tc>
                <a:extLst>
                  <a:ext uri="{0D108BD9-81ED-4DB2-BD59-A6C34878D82A}">
                    <a16:rowId xmlns:a16="http://schemas.microsoft.com/office/drawing/2014/main" val="10006"/>
                  </a:ext>
                </a:extLst>
              </a:tr>
            </a:tbl>
          </a:graphicData>
        </a:graphic>
      </p:graphicFrame>
      <p:sp>
        <p:nvSpPr>
          <p:cNvPr id="6" name="日付プレースホルダ 5"/>
          <p:cNvSpPr>
            <a:spLocks noGrp="1"/>
          </p:cNvSpPr>
          <p:nvPr>
            <p:ph type="dt" sz="half" idx="10"/>
          </p:nvPr>
        </p:nvSpPr>
        <p:spPr/>
        <p:txBody>
          <a:bodyPr/>
          <a:lstStyle/>
          <a:p>
            <a:r>
              <a:rPr kumimoji="1" lang="en-US" altLang="ja-JP"/>
              <a:t>2018/8/31</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24</a:t>
            </a:fld>
            <a:endParaRPr kumimoji="1" lang="ja-JP" altLang="en-US"/>
          </a:p>
        </p:txBody>
      </p:sp>
      <p:sp>
        <p:nvSpPr>
          <p:cNvPr id="5" name="テキスト ボックス 4"/>
          <p:cNvSpPr txBox="1"/>
          <p:nvPr/>
        </p:nvSpPr>
        <p:spPr>
          <a:xfrm>
            <a:off x="457200" y="4572008"/>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数式で使用するときは、半角で入力する。条件指定時に「</a:t>
            </a:r>
            <a:r>
              <a:rPr lang="en-US" altLang="ja-JP" dirty="0"/>
              <a:t>”=100”</a:t>
            </a:r>
            <a:r>
              <a:rPr lang="ja-JP" altLang="en-US" dirty="0"/>
              <a:t>」と入力。</a:t>
            </a:r>
            <a:endParaRPr kumimoji="1" lang="ja-JP" altLang="en-US" dirty="0"/>
          </a:p>
        </p:txBody>
      </p:sp>
      <p:sp>
        <p:nvSpPr>
          <p:cNvPr id="9" name="テキスト ボックス 8"/>
          <p:cNvSpPr txBox="1"/>
          <p:nvPr/>
        </p:nvSpPr>
        <p:spPr>
          <a:xfrm>
            <a:off x="486000" y="506868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14</a:t>
            </a:r>
            <a:r>
              <a:rPr lang="ja-JP" altLang="en-US" dirty="0"/>
              <a:t>　シート</a:t>
            </a:r>
            <a:r>
              <a:rPr lang="en-US" altLang="ja-JP" dirty="0"/>
              <a:t>[</a:t>
            </a:r>
            <a:r>
              <a:rPr lang="ja-JP" altLang="en-US" dirty="0"/>
              <a:t>算術演算子</a:t>
            </a:r>
            <a:r>
              <a:rPr lang="en-US" altLang="ja-JP" dirty="0"/>
              <a:t>]</a:t>
            </a:r>
            <a:r>
              <a:rPr lang="ja-JP" altLang="en-US" dirty="0"/>
              <a:t>のセル</a:t>
            </a:r>
            <a:r>
              <a:rPr lang="en-US" altLang="ja-JP" dirty="0"/>
              <a:t>A1</a:t>
            </a:r>
            <a:r>
              <a:rPr lang="ja-JP" altLang="en-US" dirty="0"/>
              <a:t>に「</a:t>
            </a:r>
            <a:r>
              <a:rPr lang="en-US" altLang="ja-JP" dirty="0"/>
              <a:t>=2+5</a:t>
            </a:r>
            <a:r>
              <a:rPr lang="ja-JP" altLang="en-US" dirty="0"/>
              <a:t>」と入力し、</a:t>
            </a:r>
            <a:r>
              <a:rPr lang="en-US" altLang="ja-JP" dirty="0"/>
              <a:t>Enter</a:t>
            </a:r>
            <a:r>
              <a:rPr lang="ja-JP" altLang="en-US" dirty="0"/>
              <a:t>キーを押します。</a:t>
            </a:r>
            <a:endParaRPr kumimoji="1" lang="ja-JP" altLang="en-US" dirty="0"/>
          </a:p>
        </p:txBody>
      </p:sp>
      <p:sp>
        <p:nvSpPr>
          <p:cNvPr id="10" name="テキスト ボックス 9"/>
          <p:cNvSpPr txBox="1"/>
          <p:nvPr/>
        </p:nvSpPr>
        <p:spPr>
          <a:xfrm>
            <a:off x="486000" y="5488560"/>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15</a:t>
            </a:r>
            <a:r>
              <a:rPr lang="ja-JP" altLang="en-US" dirty="0"/>
              <a:t>　セル</a:t>
            </a:r>
            <a:r>
              <a:rPr lang="en-US" altLang="ja-JP" dirty="0"/>
              <a:t>A1</a:t>
            </a:r>
            <a:r>
              <a:rPr lang="ja-JP" altLang="en-US" dirty="0"/>
              <a:t>の「</a:t>
            </a:r>
            <a:r>
              <a:rPr lang="en-US" altLang="ja-JP" dirty="0"/>
              <a:t>=2+5</a:t>
            </a:r>
            <a:r>
              <a:rPr lang="ja-JP" altLang="en-US" dirty="0"/>
              <a:t>」を「</a:t>
            </a:r>
            <a:r>
              <a:rPr lang="en-US" altLang="ja-JP" dirty="0"/>
              <a:t>3+6</a:t>
            </a:r>
            <a:r>
              <a:rPr lang="ja-JP" altLang="en-US" dirty="0"/>
              <a:t>」と修正して、</a:t>
            </a:r>
            <a:r>
              <a:rPr lang="en-US" altLang="ja-JP" dirty="0"/>
              <a:t>Enter</a:t>
            </a:r>
            <a:r>
              <a:rPr lang="ja-JP" altLang="en-US" dirty="0"/>
              <a:t>キーを押します。</a:t>
            </a:r>
            <a:endParaRPr kumimoji="1" lang="ja-JP" altLang="en-US" dirty="0"/>
          </a:p>
        </p:txBody>
      </p:sp>
      <p:sp>
        <p:nvSpPr>
          <p:cNvPr id="11" name="テキスト ボックス 10"/>
          <p:cNvSpPr txBox="1"/>
          <p:nvPr/>
        </p:nvSpPr>
        <p:spPr>
          <a:xfrm>
            <a:off x="486000" y="590843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16</a:t>
            </a:r>
            <a:r>
              <a:rPr lang="ja-JP" altLang="en-US" dirty="0"/>
              <a:t>　セル</a:t>
            </a:r>
            <a:r>
              <a:rPr lang="en-US" altLang="ja-JP" dirty="0"/>
              <a:t>A2</a:t>
            </a:r>
            <a:r>
              <a:rPr lang="ja-JP" altLang="en-US" dirty="0"/>
              <a:t>に「</a:t>
            </a:r>
            <a:r>
              <a:rPr lang="en-US" altLang="ja-JP" dirty="0"/>
              <a:t>-6</a:t>
            </a:r>
            <a:r>
              <a:rPr lang="ja-JP" altLang="en-US" dirty="0"/>
              <a:t>」、</a:t>
            </a:r>
            <a:r>
              <a:rPr lang="en-US" altLang="ja-JP" dirty="0"/>
              <a:t>A3</a:t>
            </a:r>
            <a:r>
              <a:rPr lang="ja-JP" altLang="en-US" dirty="0"/>
              <a:t>に「</a:t>
            </a:r>
            <a:r>
              <a:rPr lang="en-US" altLang="ja-JP" dirty="0"/>
              <a:t>=-6</a:t>
            </a:r>
            <a:r>
              <a:rPr lang="ja-JP" altLang="en-US" dirty="0"/>
              <a:t>」、</a:t>
            </a:r>
            <a:r>
              <a:rPr lang="en-US" altLang="ja-JP" dirty="0"/>
              <a:t>A4</a:t>
            </a:r>
            <a:r>
              <a:rPr lang="ja-JP" altLang="en-US" dirty="0"/>
              <a:t>に「</a:t>
            </a:r>
            <a:r>
              <a:rPr lang="en-US" altLang="ja-JP" dirty="0"/>
              <a:t>(6)</a:t>
            </a:r>
            <a:r>
              <a:rPr lang="ja-JP" altLang="en-US" dirty="0"/>
              <a:t>」と入力してください。</a:t>
            </a:r>
            <a:endParaRPr kumimoji="1" lang="ja-JP" altLang="en-US" dirty="0"/>
          </a:p>
        </p:txBody>
      </p:sp>
      <p:sp>
        <p:nvSpPr>
          <p:cNvPr id="13" name="テキスト ボックス 12"/>
          <p:cNvSpPr txBox="1"/>
          <p:nvPr/>
        </p:nvSpPr>
        <p:spPr>
          <a:xfrm>
            <a:off x="500034" y="6345816"/>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17</a:t>
            </a:r>
            <a:r>
              <a:rPr lang="ja-JP" altLang="en-US" dirty="0"/>
              <a:t>　セル</a:t>
            </a:r>
            <a:r>
              <a:rPr lang="en-US" altLang="ja-JP" dirty="0"/>
              <a:t>B1</a:t>
            </a:r>
            <a:r>
              <a:rPr lang="ja-JP" altLang="en-US" dirty="0"/>
              <a:t>に「</a:t>
            </a:r>
            <a:r>
              <a:rPr lang="en-US" altLang="ja-JP" dirty="0"/>
              <a:t>=3</a:t>
            </a:r>
            <a:r>
              <a:rPr lang="ja-JP" altLang="en-US" dirty="0"/>
              <a:t>*</a:t>
            </a:r>
            <a:r>
              <a:rPr lang="en-US" altLang="ja-JP" dirty="0"/>
              <a:t>2</a:t>
            </a:r>
            <a:r>
              <a:rPr lang="ja-JP" altLang="en-US" dirty="0"/>
              <a:t>」、</a:t>
            </a:r>
            <a:r>
              <a:rPr lang="en-US" altLang="ja-JP" dirty="0"/>
              <a:t>B2</a:t>
            </a:r>
            <a:r>
              <a:rPr lang="ja-JP" altLang="en-US" dirty="0"/>
              <a:t>に「</a:t>
            </a:r>
            <a:r>
              <a:rPr lang="en-US" altLang="ja-JP" dirty="0"/>
              <a:t>=10/5</a:t>
            </a:r>
            <a:r>
              <a:rPr lang="ja-JP" altLang="en-US" dirty="0"/>
              <a:t>」と入力してください。</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a:t>「</a:t>
            </a:r>
            <a:r>
              <a:rPr lang="en-US" altLang="ja-JP" sz="3600" dirty="0"/>
              <a:t>%</a:t>
            </a:r>
            <a:r>
              <a:rPr lang="ja-JP" altLang="en-US" sz="3600" dirty="0"/>
              <a:t>」パーセンテージのセルは要注意</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8345" y="1621261"/>
            <a:ext cx="4307310" cy="448384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25</a:t>
            </a:fld>
            <a:endParaRPr kumimoji="1" lang="ja-JP" altLang="en-US"/>
          </a:p>
        </p:txBody>
      </p:sp>
      <p:sp>
        <p:nvSpPr>
          <p:cNvPr id="8" name="線吹き出し 1 (枠付き) 7"/>
          <p:cNvSpPr/>
          <p:nvPr/>
        </p:nvSpPr>
        <p:spPr>
          <a:xfrm>
            <a:off x="4285200" y="3645024"/>
            <a:ext cx="4536000" cy="1357322"/>
          </a:xfrm>
          <a:prstGeom prst="borderCallout1">
            <a:avLst>
              <a:gd name="adj1" fmla="val 50872"/>
              <a:gd name="adj2" fmla="val -175"/>
              <a:gd name="adj3" fmla="val 4613"/>
              <a:gd name="adj4" fmla="val -12888"/>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dirty="0"/>
              <a:t>「</a:t>
            </a:r>
            <a:r>
              <a:rPr kumimoji="1" lang="en-US" altLang="ja-JP" sz="1600" dirty="0"/>
              <a:t>%</a:t>
            </a:r>
            <a:r>
              <a:rPr kumimoji="1" lang="ja-JP" altLang="en-US" sz="1600" dirty="0"/>
              <a:t>」入力時には、</a:t>
            </a:r>
            <a:r>
              <a:rPr kumimoji="1" lang="en-US" altLang="ja-JP" sz="1600" dirty="0"/>
              <a:t>[</a:t>
            </a:r>
            <a:r>
              <a:rPr kumimoji="1" lang="ja-JP" altLang="en-US" sz="1600" dirty="0"/>
              <a:t>セルの書式設定</a:t>
            </a:r>
            <a:r>
              <a:rPr kumimoji="1" lang="en-US" altLang="ja-JP" sz="1600" dirty="0"/>
              <a:t>]</a:t>
            </a:r>
            <a:r>
              <a:rPr kumimoji="1" lang="ja-JP" altLang="en-US" sz="1600" dirty="0"/>
              <a:t>が自動的に「パーセンテージ」設定される。</a:t>
            </a:r>
            <a:endParaRPr kumimoji="1" lang="en-US" altLang="ja-JP" sz="1600" dirty="0"/>
          </a:p>
          <a:p>
            <a:r>
              <a:rPr kumimoji="1" lang="ja-JP" altLang="en-US" sz="1600" dirty="0"/>
              <a:t>表示形式を「標準」にしても、「</a:t>
            </a:r>
            <a:r>
              <a:rPr kumimoji="1" lang="en-US" altLang="ja-JP" sz="1600" dirty="0"/>
              <a:t>5</a:t>
            </a:r>
            <a:r>
              <a:rPr kumimoji="1" lang="ja-JP" altLang="en-US" sz="1600" dirty="0"/>
              <a:t>」にはならない。</a:t>
            </a:r>
            <a:r>
              <a:rPr kumimoji="1" lang="en-US" altLang="ja-JP" sz="1600" dirty="0"/>
              <a:t>[</a:t>
            </a:r>
            <a:r>
              <a:rPr kumimoji="1" lang="ja-JP" altLang="en-US" sz="1600" dirty="0"/>
              <a:t>編集</a:t>
            </a:r>
            <a:r>
              <a:rPr kumimoji="1" lang="en-US" altLang="ja-JP" sz="1600" dirty="0"/>
              <a:t>]</a:t>
            </a:r>
            <a:r>
              <a:rPr kumimoji="1" lang="ja-JP" altLang="en-US" sz="1600" dirty="0"/>
              <a:t>の</a:t>
            </a:r>
            <a:r>
              <a:rPr kumimoji="1" lang="en-US" altLang="ja-JP" sz="1600" dirty="0"/>
              <a:t>[</a:t>
            </a:r>
            <a:r>
              <a:rPr kumimoji="1" lang="ja-JP" altLang="en-US" sz="1600" dirty="0"/>
              <a:t>クリア</a:t>
            </a:r>
            <a:r>
              <a:rPr kumimoji="1" lang="en-US" altLang="ja-JP" sz="1600" dirty="0"/>
              <a:t>]</a:t>
            </a:r>
            <a:r>
              <a:rPr kumimoji="1" lang="ja-JP" altLang="en-US" sz="1600" dirty="0"/>
              <a:t>機能から</a:t>
            </a:r>
            <a:r>
              <a:rPr kumimoji="1" lang="en-US" altLang="ja-JP" sz="1600" dirty="0"/>
              <a:t>[</a:t>
            </a:r>
            <a:r>
              <a:rPr kumimoji="1" lang="ja-JP" altLang="en-US" sz="1600" dirty="0"/>
              <a:t>すべて</a:t>
            </a:r>
            <a:r>
              <a:rPr kumimoji="1" lang="en-US" altLang="ja-JP" sz="1600" dirty="0"/>
              <a:t>]</a:t>
            </a:r>
            <a:r>
              <a:rPr kumimoji="1" lang="ja-JP" altLang="en-US" sz="1600" dirty="0"/>
              <a:t>を使用。</a:t>
            </a:r>
            <a:endParaRPr kumimoji="1" lang="en-US" altLang="ja-JP" sz="1600"/>
          </a:p>
          <a:p>
            <a:r>
              <a:rPr kumimoji="1" lang="en-US" altLang="ja-JP" sz="1600"/>
              <a:t>Delete</a:t>
            </a:r>
            <a:r>
              <a:rPr kumimoji="1" lang="ja-JP" altLang="en-US" sz="1600" dirty="0"/>
              <a:t>キーは書式を削除しない。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比較演算子</a:t>
            </a: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826850863"/>
              </p:ext>
            </p:extLst>
          </p:nvPr>
        </p:nvGraphicFramePr>
        <p:xfrm>
          <a:off x="415561" y="1412776"/>
          <a:ext cx="8312878" cy="2865120"/>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gridCol w="1245750">
                  <a:extLst>
                    <a:ext uri="{9D8B030D-6E8A-4147-A177-3AD203B41FA5}">
                      <a16:colId xmlns:a16="http://schemas.microsoft.com/office/drawing/2014/main" val="20003"/>
                    </a:ext>
                  </a:extLst>
                </a:gridCol>
              </a:tblGrid>
              <a:tr h="370840">
                <a:tc>
                  <a:txBody>
                    <a:bodyPr/>
                    <a:lstStyle/>
                    <a:p>
                      <a:pPr algn="ctr"/>
                      <a:r>
                        <a:rPr kumimoji="1" lang="ja-JP" altLang="en-US" dirty="0"/>
                        <a:t>種類</a:t>
                      </a:r>
                    </a:p>
                  </a:txBody>
                  <a:tcPr anchor="ctr"/>
                </a:tc>
                <a:tc>
                  <a:txBody>
                    <a:bodyPr/>
                    <a:lstStyle/>
                    <a:p>
                      <a:pPr algn="ctr"/>
                      <a:r>
                        <a:rPr kumimoji="1" lang="ja-JP" altLang="en-US" dirty="0"/>
                        <a:t>読み方</a:t>
                      </a:r>
                    </a:p>
                  </a:txBody>
                  <a:tcPr anchor="ctr"/>
                </a:tc>
                <a:tc>
                  <a:txBody>
                    <a:bodyPr/>
                    <a:lstStyle/>
                    <a:p>
                      <a:pPr algn="ctr"/>
                      <a:r>
                        <a:rPr kumimoji="1" lang="ja-JP" altLang="en-US" dirty="0"/>
                        <a:t>演算子の動き</a:t>
                      </a:r>
                    </a:p>
                  </a:txBody>
                  <a:tcPr anchor="ctr"/>
                </a:tc>
                <a:tc>
                  <a:txBody>
                    <a:bodyPr/>
                    <a:lstStyle/>
                    <a:p>
                      <a:pPr algn="ctr"/>
                      <a:r>
                        <a:rPr kumimoji="1" lang="ja-JP" altLang="en-US" dirty="0"/>
                        <a:t>使い方</a:t>
                      </a:r>
                    </a:p>
                  </a:txBody>
                  <a:tcPr anchor="ctr"/>
                </a:tc>
                <a:extLst>
                  <a:ext uri="{0D108BD9-81ED-4DB2-BD59-A6C34878D82A}">
                    <a16:rowId xmlns:a16="http://schemas.microsoft.com/office/drawing/2014/main" val="10000"/>
                  </a:ext>
                </a:extLst>
              </a:tr>
              <a:tr h="370840">
                <a:tc>
                  <a:txBody>
                    <a:bodyPr/>
                    <a:lstStyle/>
                    <a:p>
                      <a:pPr lvl="0" algn="ctr"/>
                      <a:r>
                        <a:rPr kumimoji="1" lang="en-US" altLang="ja-JP" dirty="0"/>
                        <a:t>=</a:t>
                      </a:r>
                      <a:endParaRPr kumimoji="1" lang="ja-JP" altLang="en-US" dirty="0"/>
                    </a:p>
                  </a:txBody>
                  <a:tcPr anchor="ctr"/>
                </a:tc>
                <a:tc>
                  <a:txBody>
                    <a:bodyPr/>
                    <a:lstStyle/>
                    <a:p>
                      <a:r>
                        <a:rPr kumimoji="1" lang="ja-JP" altLang="en-US" dirty="0"/>
                        <a:t>等号、イコール</a:t>
                      </a:r>
                    </a:p>
                  </a:txBody>
                  <a:tcPr/>
                </a:tc>
                <a:tc>
                  <a:txBody>
                    <a:bodyPr/>
                    <a:lstStyle/>
                    <a:p>
                      <a:r>
                        <a:rPr kumimoji="1" lang="ja-JP" altLang="en-US" dirty="0"/>
                        <a:t>左辺と右辺が等しい</a:t>
                      </a:r>
                    </a:p>
                  </a:txBody>
                  <a:tcPr/>
                </a:tc>
                <a:tc>
                  <a:txBody>
                    <a:bodyPr/>
                    <a:lstStyle/>
                    <a:p>
                      <a:r>
                        <a:rPr kumimoji="1" lang="en-US" altLang="ja-JP" dirty="0"/>
                        <a:t>A1=B1</a:t>
                      </a:r>
                      <a:endParaRPr kumimoji="1" lang="ja-JP" altLang="en-US" dirty="0"/>
                    </a:p>
                  </a:txBody>
                  <a:tcPr/>
                </a:tc>
                <a:extLst>
                  <a:ext uri="{0D108BD9-81ED-4DB2-BD59-A6C34878D82A}">
                    <a16:rowId xmlns:a16="http://schemas.microsoft.com/office/drawing/2014/main" val="10001"/>
                  </a:ext>
                </a:extLst>
              </a:tr>
              <a:tr h="370840">
                <a:tc>
                  <a:txBody>
                    <a:bodyPr/>
                    <a:lstStyle/>
                    <a:p>
                      <a:pPr lvl="0" algn="ctr"/>
                      <a:r>
                        <a:rPr kumimoji="1" lang="en-US" altLang="ja-JP" dirty="0"/>
                        <a:t>&gt;</a:t>
                      </a:r>
                      <a:endParaRPr kumimoji="1" lang="ja-JP" altLang="en-US" dirty="0"/>
                    </a:p>
                  </a:txBody>
                  <a:tcPr anchor="ctr"/>
                </a:tc>
                <a:tc>
                  <a:txBody>
                    <a:bodyPr/>
                    <a:lstStyle/>
                    <a:p>
                      <a:r>
                        <a:rPr kumimoji="1" lang="ja-JP" altLang="en-US" dirty="0"/>
                        <a:t>～より大きい</a:t>
                      </a:r>
                    </a:p>
                  </a:txBody>
                  <a:tcPr/>
                </a:tc>
                <a:tc>
                  <a:txBody>
                    <a:bodyPr/>
                    <a:lstStyle/>
                    <a:p>
                      <a:r>
                        <a:rPr kumimoji="1" lang="ja-JP" altLang="en-US" dirty="0"/>
                        <a:t>左辺が右辺よりも大きい</a:t>
                      </a:r>
                    </a:p>
                  </a:txBody>
                  <a:tcPr/>
                </a:tc>
                <a:tc>
                  <a:txBody>
                    <a:bodyPr/>
                    <a:lstStyle/>
                    <a:p>
                      <a:r>
                        <a:rPr kumimoji="1" lang="en-US" altLang="ja-JP" dirty="0"/>
                        <a:t>A1&gt;B1</a:t>
                      </a:r>
                      <a:endParaRPr kumimoji="1" lang="ja-JP" altLang="en-US" dirty="0"/>
                    </a:p>
                  </a:txBody>
                  <a:tcPr/>
                </a:tc>
                <a:extLst>
                  <a:ext uri="{0D108BD9-81ED-4DB2-BD59-A6C34878D82A}">
                    <a16:rowId xmlns:a16="http://schemas.microsoft.com/office/drawing/2014/main" val="10002"/>
                  </a:ext>
                </a:extLst>
              </a:tr>
              <a:tr h="370840">
                <a:tc>
                  <a:txBody>
                    <a:bodyPr/>
                    <a:lstStyle/>
                    <a:p>
                      <a:pPr lvl="0" algn="ctr"/>
                      <a:r>
                        <a:rPr kumimoji="1" lang="en-US" altLang="ja-JP" dirty="0"/>
                        <a:t>&lt;</a:t>
                      </a:r>
                      <a:endParaRPr kumimoji="1" lang="ja-JP" altLang="en-US" dirty="0"/>
                    </a:p>
                  </a:txBody>
                  <a:tcPr anchor="ctr"/>
                </a:tc>
                <a:tc>
                  <a:txBody>
                    <a:bodyPr/>
                    <a:lstStyle/>
                    <a:p>
                      <a:r>
                        <a:rPr kumimoji="1" lang="ja-JP" altLang="en-US" dirty="0"/>
                        <a:t>～より小さい（未満）</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左辺が右辺よりも小さい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A1&lt;B1</a:t>
                      </a:r>
                      <a:endParaRPr kumimoji="1" lang="ja-JP" altLang="en-US" dirty="0"/>
                    </a:p>
                  </a:txBody>
                  <a:tcPr/>
                </a:tc>
                <a:extLst>
                  <a:ext uri="{0D108BD9-81ED-4DB2-BD59-A6C34878D82A}">
                    <a16:rowId xmlns:a16="http://schemas.microsoft.com/office/drawing/2014/main" val="10003"/>
                  </a:ext>
                </a:extLst>
              </a:tr>
              <a:tr h="370840">
                <a:tc>
                  <a:txBody>
                    <a:bodyPr/>
                    <a:lstStyle/>
                    <a:p>
                      <a:pPr lvl="0" algn="ctr"/>
                      <a:r>
                        <a:rPr kumimoji="1" lang="en-US" altLang="ja-JP" dirty="0"/>
                        <a:t>&gt;=</a:t>
                      </a:r>
                      <a:endParaRPr kumimoji="1" lang="ja-JP" altLang="en-US" dirty="0"/>
                    </a:p>
                  </a:txBody>
                  <a:tcPr anchor="ctr"/>
                </a:tc>
                <a:tc>
                  <a:txBody>
                    <a:bodyPr/>
                    <a:lstStyle/>
                    <a:p>
                      <a:r>
                        <a:rPr kumimoji="1" lang="ja-JP" altLang="en-US" dirty="0"/>
                        <a:t>～以上</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左辺が右辺以上である（≧は不可）</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A1&gt;=B1</a:t>
                      </a:r>
                      <a:endParaRPr kumimoji="1" lang="ja-JP" altLang="en-US" dirty="0"/>
                    </a:p>
                  </a:txBody>
                  <a:tcPr/>
                </a:tc>
                <a:extLst>
                  <a:ext uri="{0D108BD9-81ED-4DB2-BD59-A6C34878D82A}">
                    <a16:rowId xmlns:a16="http://schemas.microsoft.com/office/drawing/2014/main" val="10004"/>
                  </a:ext>
                </a:extLst>
              </a:tr>
              <a:tr h="370840">
                <a:tc>
                  <a:txBody>
                    <a:bodyPr/>
                    <a:lstStyle/>
                    <a:p>
                      <a:pPr lvl="0" algn="ctr"/>
                      <a:r>
                        <a:rPr kumimoji="1" lang="en-US" altLang="ja-JP" dirty="0"/>
                        <a:t>&lt;=</a:t>
                      </a:r>
                      <a:endParaRPr kumimoji="1" lang="ja-JP" altLang="en-US" dirty="0"/>
                    </a:p>
                  </a:txBody>
                  <a:tcPr anchor="ctr"/>
                </a:tc>
                <a:tc>
                  <a:txBody>
                    <a:bodyPr/>
                    <a:lstStyle/>
                    <a:p>
                      <a:r>
                        <a:rPr kumimoji="1" lang="ja-JP" altLang="en-US" dirty="0"/>
                        <a:t>～以下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左辺が右辺以下である（≦は不可）</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A1&lt;=B1</a:t>
                      </a:r>
                      <a:endParaRPr kumimoji="1" lang="ja-JP" altLang="en-US" dirty="0"/>
                    </a:p>
                  </a:txBody>
                  <a:tcPr/>
                </a:tc>
                <a:extLst>
                  <a:ext uri="{0D108BD9-81ED-4DB2-BD59-A6C34878D82A}">
                    <a16:rowId xmlns:a16="http://schemas.microsoft.com/office/drawing/2014/main" val="10005"/>
                  </a:ext>
                </a:extLst>
              </a:tr>
              <a:tr h="370840">
                <a:tc>
                  <a:txBody>
                    <a:bodyPr/>
                    <a:lstStyle/>
                    <a:p>
                      <a:pPr lvl="0" algn="ctr"/>
                      <a:r>
                        <a:rPr kumimoji="1" lang="en-US" altLang="ja-JP" dirty="0"/>
                        <a:t>&lt;&gt;</a:t>
                      </a:r>
                      <a:endParaRPr kumimoji="1" lang="ja-JP" altLang="en-US" dirty="0"/>
                    </a:p>
                  </a:txBody>
                  <a:tcPr anchor="ctr"/>
                </a:tc>
                <a:tc>
                  <a:txBody>
                    <a:bodyPr/>
                    <a:lstStyle/>
                    <a:p>
                      <a:r>
                        <a:rPr kumimoji="1" lang="ja-JP" altLang="en-US" dirty="0"/>
                        <a:t>不等号</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pc="-150" dirty="0"/>
                        <a:t>左辺が右辺が等しくない（≠は不可）</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A1&lt;&gt;B1</a:t>
                      </a:r>
                      <a:endParaRPr kumimoji="1" lang="ja-JP" altLang="en-US" dirty="0"/>
                    </a:p>
                  </a:txBody>
                  <a:tcPr/>
                </a:tc>
                <a:extLst>
                  <a:ext uri="{0D108BD9-81ED-4DB2-BD59-A6C34878D82A}">
                    <a16:rowId xmlns:a16="http://schemas.microsoft.com/office/drawing/2014/main" val="10006"/>
                  </a:ext>
                </a:extLst>
              </a:tr>
            </a:tbl>
          </a:graphicData>
        </a:graphic>
      </p:graphicFrame>
      <p:sp>
        <p:nvSpPr>
          <p:cNvPr id="7" name="日付プレースホルダ 6"/>
          <p:cNvSpPr>
            <a:spLocks noGrp="1"/>
          </p:cNvSpPr>
          <p:nvPr>
            <p:ph type="dt" sz="half" idx="10"/>
          </p:nvPr>
        </p:nvSpPr>
        <p:spPr/>
        <p:txBody>
          <a:bodyPr/>
          <a:lstStyle/>
          <a:p>
            <a:r>
              <a:rPr kumimoji="1" lang="en-US" altLang="ja-JP"/>
              <a:t>2018/8/31</a:t>
            </a:r>
            <a:endParaRPr kumimoji="1" lang="ja-JP" altLang="en-US"/>
          </a:p>
        </p:txBody>
      </p:sp>
      <p:sp>
        <p:nvSpPr>
          <p:cNvPr id="9" name="フッター プレースホルダ 8"/>
          <p:cNvSpPr>
            <a:spLocks noGrp="1"/>
          </p:cNvSpPr>
          <p:nvPr>
            <p:ph type="ftr" sz="quarter" idx="11"/>
          </p:nvPr>
        </p:nvSpPr>
        <p:spPr/>
        <p:txBody>
          <a:bodyPr/>
          <a:lstStyle/>
          <a:p>
            <a:r>
              <a:rPr kumimoji="1" lang="en-US" altLang="ja-JP"/>
              <a:t>SystemKOMACO Version2</a:t>
            </a:r>
            <a:endParaRPr kumimoji="1" lang="ja-JP" altLang="en-US"/>
          </a:p>
        </p:txBody>
      </p:sp>
      <p:sp>
        <p:nvSpPr>
          <p:cNvPr id="8" name="スライド番号プレースホルダ 7"/>
          <p:cNvSpPr>
            <a:spLocks noGrp="1"/>
          </p:cNvSpPr>
          <p:nvPr>
            <p:ph type="sldNum" sz="quarter" idx="12"/>
          </p:nvPr>
        </p:nvSpPr>
        <p:spPr/>
        <p:txBody>
          <a:bodyPr/>
          <a:lstStyle/>
          <a:p>
            <a:fld id="{E7C0BDDF-823E-4117-AFCC-1FE62EE9C807}" type="slidenum">
              <a:rPr kumimoji="1" lang="ja-JP" altLang="en-US" smtClean="0"/>
              <a:pPr/>
              <a:t>26</a:t>
            </a:fld>
            <a:endParaRPr kumimoji="1" lang="ja-JP" altLang="en-US"/>
          </a:p>
        </p:txBody>
      </p:sp>
      <p:sp>
        <p:nvSpPr>
          <p:cNvPr id="6" name="テキスト ボックス 5"/>
          <p:cNvSpPr txBox="1"/>
          <p:nvPr/>
        </p:nvSpPr>
        <p:spPr>
          <a:xfrm>
            <a:off x="470044" y="4365104"/>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数式で使用するときは、半角で入力する。条件指定時に「</a:t>
            </a:r>
            <a:r>
              <a:rPr lang="en-US" altLang="ja-JP" dirty="0"/>
              <a:t>”&gt;100”</a:t>
            </a:r>
            <a:r>
              <a:rPr lang="ja-JP" altLang="en-US" dirty="0"/>
              <a:t>」と入力。</a:t>
            </a:r>
            <a:endParaRPr kumimoji="1" lang="ja-JP" altLang="en-US" dirty="0"/>
          </a:p>
        </p:txBody>
      </p:sp>
      <p:sp>
        <p:nvSpPr>
          <p:cNvPr id="10" name="テキスト ボックス 9"/>
          <p:cNvSpPr txBox="1"/>
          <p:nvPr/>
        </p:nvSpPr>
        <p:spPr>
          <a:xfrm>
            <a:off x="470044" y="4817912"/>
            <a:ext cx="82296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ja-JP"/>
            </a:defPPr>
            <a:lvl1pPr>
              <a:buClr>
                <a:schemeClr val="accent1"/>
              </a:buClr>
              <a:buFont typeface="Wingdings" pitchFamily="2" charset="2"/>
              <a:buChar char="l"/>
            </a:lvl1pPr>
          </a:lstStyle>
          <a:p>
            <a:r>
              <a:rPr lang="ja-JP" altLang="en-US" dirty="0"/>
              <a:t>練習</a:t>
            </a:r>
            <a:r>
              <a:rPr lang="en-US" altLang="ja-JP" dirty="0"/>
              <a:t>18</a:t>
            </a:r>
            <a:r>
              <a:rPr lang="ja-JP" altLang="en-US" dirty="0"/>
              <a:t>　</a:t>
            </a:r>
            <a:r>
              <a:rPr lang="en-US" altLang="ja-JP" dirty="0"/>
              <a:t>Sheet3</a:t>
            </a:r>
            <a:r>
              <a:rPr lang="ja-JP" altLang="en-US" dirty="0"/>
              <a:t>のセル</a:t>
            </a:r>
            <a:r>
              <a:rPr lang="en-US" altLang="ja-JP" dirty="0"/>
              <a:t>A1</a:t>
            </a:r>
            <a:r>
              <a:rPr lang="ja-JP" altLang="en-US" dirty="0"/>
              <a:t>に「</a:t>
            </a:r>
            <a:r>
              <a:rPr lang="en-US" altLang="ja-JP" dirty="0"/>
              <a:t>10</a:t>
            </a:r>
            <a:r>
              <a:rPr lang="ja-JP" altLang="en-US" dirty="0"/>
              <a:t>」、</a:t>
            </a:r>
            <a:r>
              <a:rPr lang="en-US" altLang="ja-JP" dirty="0"/>
              <a:t>B1</a:t>
            </a:r>
            <a:r>
              <a:rPr lang="ja-JP" altLang="en-US" dirty="0"/>
              <a:t>に「</a:t>
            </a:r>
            <a:r>
              <a:rPr lang="en-US" altLang="ja-JP" dirty="0"/>
              <a:t>10</a:t>
            </a:r>
            <a:r>
              <a:rPr lang="ja-JP" altLang="en-US" dirty="0"/>
              <a:t>」、</a:t>
            </a:r>
            <a:r>
              <a:rPr lang="en-US" altLang="ja-JP" dirty="0"/>
              <a:t>C1</a:t>
            </a:r>
            <a:r>
              <a:rPr lang="ja-JP" altLang="en-US" dirty="0"/>
              <a:t>に「</a:t>
            </a:r>
            <a:r>
              <a:rPr lang="en-US" altLang="ja-JP" dirty="0"/>
              <a:t>20</a:t>
            </a:r>
            <a:r>
              <a:rPr lang="ja-JP" altLang="en-US" dirty="0"/>
              <a:t>」と入力してください。</a:t>
            </a:r>
            <a:endParaRPr lang="en-US" altLang="ja-JP" dirty="0"/>
          </a:p>
        </p:txBody>
      </p:sp>
      <p:sp>
        <p:nvSpPr>
          <p:cNvPr id="11" name="テキスト ボックス 10"/>
          <p:cNvSpPr txBox="1"/>
          <p:nvPr/>
        </p:nvSpPr>
        <p:spPr>
          <a:xfrm>
            <a:off x="470044" y="5239942"/>
            <a:ext cx="82296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ja-JP"/>
            </a:defPPr>
            <a:lvl1pPr>
              <a:buClr>
                <a:schemeClr val="accent1"/>
              </a:buClr>
              <a:buFont typeface="Wingdings" pitchFamily="2" charset="2"/>
              <a:buChar char="l"/>
            </a:lvl1pPr>
          </a:lstStyle>
          <a:p>
            <a:r>
              <a:rPr lang="ja-JP" altLang="en-US"/>
              <a:t>練習</a:t>
            </a:r>
            <a:r>
              <a:rPr lang="en-US" altLang="ja-JP" dirty="0"/>
              <a:t>19</a:t>
            </a:r>
            <a:r>
              <a:rPr lang="ja-JP" altLang="en-US"/>
              <a:t>　セル</a:t>
            </a:r>
            <a:r>
              <a:rPr lang="en-US" altLang="ja-JP" dirty="0"/>
              <a:t>A2</a:t>
            </a:r>
            <a:r>
              <a:rPr lang="ja-JP" altLang="en-US"/>
              <a:t>に「</a:t>
            </a:r>
            <a:r>
              <a:rPr lang="en-US" altLang="ja-JP" dirty="0"/>
              <a:t>=a1=b1</a:t>
            </a:r>
            <a:r>
              <a:rPr lang="ja-JP" altLang="en-US" dirty="0"/>
              <a:t>」</a:t>
            </a:r>
            <a:r>
              <a:rPr lang="ja-JP" altLang="en-US"/>
              <a:t>と、</a:t>
            </a:r>
            <a:r>
              <a:rPr lang="en-US" altLang="ja-JP" dirty="0"/>
              <a:t>A3</a:t>
            </a:r>
            <a:r>
              <a:rPr lang="ja-JP" altLang="en-US"/>
              <a:t>に「</a:t>
            </a:r>
            <a:r>
              <a:rPr lang="en-US" altLang="ja-JP" dirty="0"/>
              <a:t>a1=b1</a:t>
            </a:r>
            <a:r>
              <a:rPr lang="ja-JP" altLang="en-US" dirty="0"/>
              <a:t>」と入力してください。</a:t>
            </a:r>
          </a:p>
        </p:txBody>
      </p:sp>
      <p:sp>
        <p:nvSpPr>
          <p:cNvPr id="12" name="テキスト ボックス 11"/>
          <p:cNvSpPr txBox="1"/>
          <p:nvPr/>
        </p:nvSpPr>
        <p:spPr>
          <a:xfrm>
            <a:off x="470044" y="5661972"/>
            <a:ext cx="82296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ja-JP"/>
            </a:defPPr>
            <a:lvl1pPr>
              <a:buClr>
                <a:schemeClr val="accent1"/>
              </a:buClr>
              <a:buFont typeface="Wingdings" pitchFamily="2" charset="2"/>
              <a:buChar char="l"/>
            </a:lvl1pPr>
          </a:lstStyle>
          <a:p>
            <a:r>
              <a:rPr lang="ja-JP" altLang="en-US"/>
              <a:t>練習</a:t>
            </a:r>
            <a:r>
              <a:rPr lang="en-US" altLang="ja-JP" dirty="0"/>
              <a:t>20</a:t>
            </a:r>
            <a:r>
              <a:rPr lang="ja-JP" altLang="en-US"/>
              <a:t>　セル</a:t>
            </a:r>
            <a:r>
              <a:rPr lang="en-US" altLang="ja-JP" dirty="0"/>
              <a:t>A4</a:t>
            </a:r>
            <a:r>
              <a:rPr lang="ja-JP" altLang="en-US"/>
              <a:t>に「</a:t>
            </a:r>
            <a:r>
              <a:rPr lang="en-US" altLang="ja-JP" dirty="0"/>
              <a:t>=A1=C1</a:t>
            </a:r>
            <a:r>
              <a:rPr lang="ja-JP" altLang="en-US" dirty="0"/>
              <a:t>」</a:t>
            </a:r>
            <a:r>
              <a:rPr lang="ja-JP" altLang="en-US"/>
              <a:t>と、</a:t>
            </a:r>
            <a:r>
              <a:rPr lang="en-US" altLang="ja-JP" dirty="0"/>
              <a:t>A5</a:t>
            </a:r>
            <a:r>
              <a:rPr lang="ja-JP" altLang="en-US"/>
              <a:t>に「</a:t>
            </a:r>
            <a:r>
              <a:rPr lang="en-US" altLang="ja-JP" dirty="0"/>
              <a:t>=A1&gt;C1</a:t>
            </a:r>
            <a:r>
              <a:rPr lang="ja-JP" altLang="en-US" dirty="0"/>
              <a:t>」と入力してください。</a:t>
            </a:r>
          </a:p>
        </p:txBody>
      </p:sp>
      <p:sp>
        <p:nvSpPr>
          <p:cNvPr id="13" name="テキスト ボックス 12"/>
          <p:cNvSpPr txBox="1"/>
          <p:nvPr/>
        </p:nvSpPr>
        <p:spPr>
          <a:xfrm>
            <a:off x="470044" y="6084004"/>
            <a:ext cx="82296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ja-JP"/>
            </a:defPPr>
            <a:lvl1pPr>
              <a:buClr>
                <a:schemeClr val="accent1"/>
              </a:buClr>
              <a:buFont typeface="Wingdings" pitchFamily="2" charset="2"/>
              <a:buChar char="l"/>
            </a:lvl1pPr>
          </a:lstStyle>
          <a:p>
            <a:r>
              <a:rPr lang="ja-JP" altLang="en-US"/>
              <a:t>練習</a:t>
            </a:r>
            <a:r>
              <a:rPr lang="en-US" altLang="ja-JP" dirty="0"/>
              <a:t>21</a:t>
            </a:r>
            <a:r>
              <a:rPr lang="ja-JP" altLang="en-US"/>
              <a:t>　セル</a:t>
            </a:r>
            <a:r>
              <a:rPr lang="en-US" altLang="ja-JP" dirty="0"/>
              <a:t>A6</a:t>
            </a:r>
            <a:r>
              <a:rPr lang="ja-JP" altLang="en-US"/>
              <a:t>に「</a:t>
            </a:r>
            <a:r>
              <a:rPr lang="en-US" altLang="ja-JP" dirty="0"/>
              <a:t>=A1&lt;=C1</a:t>
            </a:r>
            <a:r>
              <a:rPr lang="ja-JP" altLang="en-US" dirty="0"/>
              <a:t>」</a:t>
            </a:r>
            <a:r>
              <a:rPr lang="ja-JP" altLang="en-US"/>
              <a:t>と、</a:t>
            </a:r>
            <a:r>
              <a:rPr lang="en-US" altLang="ja-JP" dirty="0"/>
              <a:t>A7</a:t>
            </a:r>
            <a:r>
              <a:rPr lang="ja-JP" altLang="en-US"/>
              <a:t>に「</a:t>
            </a:r>
            <a:r>
              <a:rPr lang="en-US" altLang="ja-JP" dirty="0"/>
              <a:t>=B1&lt;&gt;C1</a:t>
            </a:r>
            <a:r>
              <a:rPr lang="ja-JP" altLang="en-US" dirty="0"/>
              <a:t>」と入力してください。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文字列演算子</a:t>
            </a:r>
          </a:p>
        </p:txBody>
      </p:sp>
      <p:graphicFrame>
        <p:nvGraphicFramePr>
          <p:cNvPr id="4" name="コンテンツ プレースホルダ 3"/>
          <p:cNvGraphicFramePr>
            <a:graphicFrameLocks noGrp="1"/>
          </p:cNvGraphicFramePr>
          <p:nvPr>
            <p:ph idx="1"/>
          </p:nvPr>
        </p:nvGraphicFramePr>
        <p:xfrm>
          <a:off x="457200" y="1600200"/>
          <a:ext cx="8290909" cy="101092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0000"/>
                    </a:ext>
                  </a:extLst>
                </a:gridCol>
                <a:gridCol w="1630909">
                  <a:extLst>
                    <a:ext uri="{9D8B030D-6E8A-4147-A177-3AD203B41FA5}">
                      <a16:colId xmlns:a16="http://schemas.microsoft.com/office/drawing/2014/main" val="20001"/>
                    </a:ext>
                  </a:extLst>
                </a:gridCol>
                <a:gridCol w="3672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370840">
                <a:tc>
                  <a:txBody>
                    <a:bodyPr/>
                    <a:lstStyle/>
                    <a:p>
                      <a:pPr algn="ctr"/>
                      <a:r>
                        <a:rPr kumimoji="1" lang="ja-JP" altLang="en-US" dirty="0"/>
                        <a:t>種類</a:t>
                      </a:r>
                    </a:p>
                  </a:txBody>
                  <a:tcPr anchor="ctr"/>
                </a:tc>
                <a:tc>
                  <a:txBody>
                    <a:bodyPr/>
                    <a:lstStyle/>
                    <a:p>
                      <a:pPr algn="ctr"/>
                      <a:r>
                        <a:rPr kumimoji="1" lang="ja-JP" altLang="en-US" dirty="0"/>
                        <a:t>読み方</a:t>
                      </a:r>
                    </a:p>
                  </a:txBody>
                  <a:tcPr anchor="ctr"/>
                </a:tc>
                <a:tc>
                  <a:txBody>
                    <a:bodyPr/>
                    <a:lstStyle/>
                    <a:p>
                      <a:pPr algn="ctr"/>
                      <a:r>
                        <a:rPr kumimoji="1" lang="ja-JP" altLang="en-US" dirty="0"/>
                        <a:t>演算子の動き</a:t>
                      </a:r>
                    </a:p>
                  </a:txBody>
                  <a:tcPr anchor="ctr"/>
                </a:tc>
                <a:tc>
                  <a:txBody>
                    <a:bodyPr/>
                    <a:lstStyle/>
                    <a:p>
                      <a:pPr algn="ctr"/>
                      <a:r>
                        <a:rPr kumimoji="1" lang="ja-JP" altLang="en-US" dirty="0"/>
                        <a:t>使い方</a:t>
                      </a:r>
                    </a:p>
                  </a:txBody>
                  <a:tcPr anchor="ctr"/>
                </a:tc>
                <a:extLst>
                  <a:ext uri="{0D108BD9-81ED-4DB2-BD59-A6C34878D82A}">
                    <a16:rowId xmlns:a16="http://schemas.microsoft.com/office/drawing/2014/main" val="10000"/>
                  </a:ext>
                </a:extLst>
              </a:tr>
              <a:tr h="370840">
                <a:tc>
                  <a:txBody>
                    <a:bodyPr/>
                    <a:lstStyle/>
                    <a:p>
                      <a:pPr lvl="0" algn="ctr"/>
                      <a:r>
                        <a:rPr kumimoji="1" lang="en-US" altLang="ja-JP" dirty="0"/>
                        <a:t>&amp;</a:t>
                      </a:r>
                      <a:endParaRPr kumimoji="1" lang="ja-JP" altLang="en-US" dirty="0"/>
                    </a:p>
                  </a:txBody>
                  <a:tcPr anchor="ctr"/>
                </a:tc>
                <a:tc>
                  <a:txBody>
                    <a:bodyPr/>
                    <a:lstStyle/>
                    <a:p>
                      <a:pPr algn="l"/>
                      <a:r>
                        <a:rPr kumimoji="1" lang="ja-JP" altLang="en-US" dirty="0"/>
                        <a:t>アンパサンド</a:t>
                      </a:r>
                      <a:endParaRPr kumimoji="1" lang="en-US" altLang="ja-JP" dirty="0"/>
                    </a:p>
                  </a:txBody>
                  <a:tcPr anchor="ctr"/>
                </a:tc>
                <a:tc>
                  <a:txBody>
                    <a:bodyPr/>
                    <a:lstStyle/>
                    <a:p>
                      <a:r>
                        <a:rPr kumimoji="1" lang="ja-JP" altLang="en-US" dirty="0"/>
                        <a:t>複数の文字列を結合して、</a:t>
                      </a:r>
                      <a:r>
                        <a:rPr kumimoji="1" lang="en-US" altLang="ja-JP" dirty="0"/>
                        <a:t>1</a:t>
                      </a:r>
                      <a:r>
                        <a:rPr kumimoji="1" lang="ja-JP" altLang="en-US" dirty="0"/>
                        <a:t>つの文字列として表示する</a:t>
                      </a:r>
                    </a:p>
                  </a:txBody>
                  <a:tcPr/>
                </a:tc>
                <a:tc>
                  <a:txBody>
                    <a:bodyPr/>
                    <a:lstStyle/>
                    <a:p>
                      <a:r>
                        <a:rPr kumimoji="1" lang="en-US" altLang="ja-JP" dirty="0"/>
                        <a:t>=“</a:t>
                      </a:r>
                      <a:r>
                        <a:rPr kumimoji="1" lang="ja-JP" altLang="en-US" dirty="0"/>
                        <a:t>東</a:t>
                      </a:r>
                      <a:r>
                        <a:rPr kumimoji="1" lang="en-US" altLang="ja-JP" dirty="0"/>
                        <a:t>”&amp;”</a:t>
                      </a:r>
                      <a:r>
                        <a:rPr kumimoji="1" lang="ja-JP" altLang="en-US" dirty="0"/>
                        <a:t>西</a:t>
                      </a:r>
                      <a:r>
                        <a:rPr kumimoji="1" lang="en-US" altLang="ja-JP" dirty="0"/>
                        <a:t>”</a:t>
                      </a:r>
                      <a:endParaRPr kumimoji="1" lang="ja-JP" altLang="en-US" dirty="0"/>
                    </a:p>
                  </a:txBody>
                  <a:tcPr/>
                </a:tc>
                <a:extLst>
                  <a:ext uri="{0D108BD9-81ED-4DB2-BD59-A6C34878D82A}">
                    <a16:rowId xmlns:a16="http://schemas.microsoft.com/office/drawing/2014/main" val="10001"/>
                  </a:ext>
                </a:extLst>
              </a:tr>
            </a:tbl>
          </a:graphicData>
        </a:graphic>
      </p:graphicFrame>
      <p:sp>
        <p:nvSpPr>
          <p:cNvPr id="6" name="日付プレースホルダ 5"/>
          <p:cNvSpPr>
            <a:spLocks noGrp="1"/>
          </p:cNvSpPr>
          <p:nvPr>
            <p:ph type="dt" sz="half" idx="10"/>
          </p:nvPr>
        </p:nvSpPr>
        <p:spPr/>
        <p:txBody>
          <a:bodyPr/>
          <a:lstStyle/>
          <a:p>
            <a:r>
              <a:rPr kumimoji="1" lang="en-US" altLang="ja-JP"/>
              <a:t>2018/8/31</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27</a:t>
            </a:fld>
            <a:endParaRPr kumimoji="1" lang="ja-JP" altLang="en-US"/>
          </a:p>
        </p:txBody>
      </p:sp>
      <p:sp>
        <p:nvSpPr>
          <p:cNvPr id="5" name="テキスト ボックス 4"/>
          <p:cNvSpPr txBox="1"/>
          <p:nvPr/>
        </p:nvSpPr>
        <p:spPr>
          <a:xfrm>
            <a:off x="457200" y="2714620"/>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数式で使用するときは、半角で入力する。</a:t>
            </a:r>
            <a:endParaRPr kumimoji="1" lang="ja-JP" altLang="en-US" dirty="0"/>
          </a:p>
        </p:txBody>
      </p:sp>
      <p:sp>
        <p:nvSpPr>
          <p:cNvPr id="9" name="テキスト ボックス 8"/>
          <p:cNvSpPr txBox="1"/>
          <p:nvPr/>
        </p:nvSpPr>
        <p:spPr>
          <a:xfrm>
            <a:off x="457200" y="437251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23</a:t>
            </a:r>
            <a:r>
              <a:rPr lang="ja-JP" altLang="en-US" dirty="0"/>
              <a:t>　あなたの姓名を、セル</a:t>
            </a:r>
            <a:r>
              <a:rPr lang="en-US" altLang="ja-JP" dirty="0"/>
              <a:t>A1</a:t>
            </a:r>
            <a:r>
              <a:rPr lang="ja-JP" altLang="en-US" dirty="0"/>
              <a:t>に「姓」、</a:t>
            </a:r>
            <a:r>
              <a:rPr lang="en-US" altLang="ja-JP" dirty="0"/>
              <a:t>B1</a:t>
            </a:r>
            <a:r>
              <a:rPr lang="ja-JP" altLang="en-US" dirty="0"/>
              <a:t>に「名」を入力してください。</a:t>
            </a:r>
            <a:endParaRPr lang="en-US" altLang="ja-JP" dirty="0"/>
          </a:p>
        </p:txBody>
      </p:sp>
      <p:sp>
        <p:nvSpPr>
          <p:cNvPr id="10" name="テキスト ボックス 9"/>
          <p:cNvSpPr txBox="1"/>
          <p:nvPr/>
        </p:nvSpPr>
        <p:spPr>
          <a:xfrm>
            <a:off x="457200" y="385762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ja-JP"/>
            </a:defPPr>
            <a:lvl1pPr>
              <a:buClr>
                <a:schemeClr val="accent1"/>
              </a:buClr>
              <a:buFont typeface="Wingdings" pitchFamily="2" charset="2"/>
              <a:buChar char="l"/>
            </a:lvl1pPr>
          </a:lstStyle>
          <a:p>
            <a:r>
              <a:rPr lang="ja-JP" altLang="en-US" dirty="0"/>
              <a:t>練習</a:t>
            </a:r>
            <a:r>
              <a:rPr lang="en-US" altLang="ja-JP" dirty="0"/>
              <a:t>22</a:t>
            </a:r>
            <a:r>
              <a:rPr lang="ja-JP" altLang="en-US" dirty="0"/>
              <a:t>　新しいシートを追加し、シートの名前を「文字列演算子」と変更してください。</a:t>
            </a:r>
            <a:endParaRPr lang="en-US" altLang="ja-JP" dirty="0"/>
          </a:p>
        </p:txBody>
      </p:sp>
      <p:sp>
        <p:nvSpPr>
          <p:cNvPr id="11" name="テキスト ボックス 10"/>
          <p:cNvSpPr txBox="1"/>
          <p:nvPr/>
        </p:nvSpPr>
        <p:spPr>
          <a:xfrm>
            <a:off x="457200" y="540229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24</a:t>
            </a:r>
            <a:r>
              <a:rPr lang="ja-JP" altLang="en-US" dirty="0"/>
              <a:t>　</a:t>
            </a:r>
            <a:r>
              <a:rPr lang="ja-JP" altLang="en-US" spc="-150" dirty="0"/>
              <a:t>あなたの姓名を、セル</a:t>
            </a:r>
            <a:r>
              <a:rPr lang="en-US" altLang="ja-JP" spc="-150" dirty="0"/>
              <a:t>D1</a:t>
            </a:r>
            <a:r>
              <a:rPr lang="ja-JP" altLang="en-US" spc="-150" dirty="0"/>
              <a:t>に「</a:t>
            </a:r>
            <a:r>
              <a:rPr lang="en-US" altLang="ja-JP" spc="-150" dirty="0"/>
              <a:t>=“</a:t>
            </a:r>
            <a:r>
              <a:rPr lang="ja-JP" altLang="en-US" spc="-150" dirty="0"/>
              <a:t>姓</a:t>
            </a:r>
            <a:r>
              <a:rPr lang="en-US" altLang="ja-JP" spc="-150" dirty="0"/>
              <a:t>”&amp;”</a:t>
            </a:r>
            <a:r>
              <a:rPr lang="ja-JP" altLang="en-US" spc="-150" dirty="0"/>
              <a:t>名</a:t>
            </a:r>
            <a:r>
              <a:rPr lang="en-US" altLang="ja-JP" spc="-150" dirty="0"/>
              <a:t>”</a:t>
            </a:r>
            <a:r>
              <a:rPr lang="ja-JP" altLang="en-US" spc="-150" dirty="0"/>
              <a:t>」と入力してください。</a:t>
            </a:r>
            <a:endParaRPr lang="en-US" altLang="ja-JP" spc="-150" dirty="0"/>
          </a:p>
        </p:txBody>
      </p:sp>
      <p:sp>
        <p:nvSpPr>
          <p:cNvPr id="12" name="テキスト ボックス 11"/>
          <p:cNvSpPr txBox="1"/>
          <p:nvPr/>
        </p:nvSpPr>
        <p:spPr>
          <a:xfrm>
            <a:off x="457200" y="591718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25</a:t>
            </a:r>
            <a:r>
              <a:rPr lang="ja-JP" altLang="en-US" dirty="0"/>
              <a:t>　</a:t>
            </a:r>
            <a:r>
              <a:rPr lang="ja-JP" altLang="en-US" spc="-150" dirty="0"/>
              <a:t>あなたの姓名を、セル</a:t>
            </a:r>
            <a:r>
              <a:rPr lang="en-US" altLang="ja-JP" spc="-150" dirty="0"/>
              <a:t>E1</a:t>
            </a:r>
            <a:r>
              <a:rPr lang="ja-JP" altLang="en-US" spc="-150" dirty="0"/>
              <a:t>に「</a:t>
            </a:r>
            <a:r>
              <a:rPr lang="en-US" altLang="ja-JP" spc="-150" dirty="0"/>
              <a:t>=“</a:t>
            </a:r>
            <a:r>
              <a:rPr lang="ja-JP" altLang="en-US" spc="-150" dirty="0"/>
              <a:t>姓</a:t>
            </a:r>
            <a:r>
              <a:rPr lang="en-US" altLang="ja-JP" spc="-150" dirty="0"/>
              <a:t>”+”</a:t>
            </a:r>
            <a:r>
              <a:rPr lang="ja-JP" altLang="en-US" spc="-150" dirty="0"/>
              <a:t>名</a:t>
            </a:r>
            <a:r>
              <a:rPr lang="en-US" altLang="ja-JP" spc="-150" dirty="0"/>
              <a:t>”</a:t>
            </a:r>
            <a:r>
              <a:rPr lang="ja-JP" altLang="en-US" spc="-150" dirty="0"/>
              <a:t>」と入力してください。</a:t>
            </a:r>
            <a:endParaRPr lang="en-US" altLang="ja-JP" spc="-150" dirty="0"/>
          </a:p>
        </p:txBody>
      </p:sp>
      <p:sp>
        <p:nvSpPr>
          <p:cNvPr id="13" name="テキスト ボックス 12"/>
          <p:cNvSpPr txBox="1"/>
          <p:nvPr/>
        </p:nvSpPr>
        <p:spPr>
          <a:xfrm>
            <a:off x="456304" y="3202544"/>
            <a:ext cx="82296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spc="-150" dirty="0"/>
              <a:t>CONCATENATE</a:t>
            </a:r>
            <a:r>
              <a:rPr lang="ja-JP" altLang="en-US" spc="-150" dirty="0"/>
              <a:t>関数もある　</a:t>
            </a:r>
            <a:r>
              <a:rPr lang="en-US" altLang="ja-JP" spc="-150" dirty="0"/>
              <a:t>=CONCATENATE(</a:t>
            </a:r>
            <a:r>
              <a:rPr lang="ja-JP" altLang="en-US" spc="-150" dirty="0"/>
              <a:t>文字列</a:t>
            </a:r>
            <a:r>
              <a:rPr lang="en-US" altLang="ja-JP" spc="-150" dirty="0"/>
              <a:t>1,</a:t>
            </a:r>
            <a:r>
              <a:rPr lang="ja-JP" altLang="en-US" spc="-150" dirty="0"/>
              <a:t>・・・</a:t>
            </a:r>
            <a:r>
              <a:rPr lang="en-US" altLang="ja-JP" spc="-150" dirty="0"/>
              <a:t>,</a:t>
            </a:r>
            <a:r>
              <a:rPr lang="ja-JP" altLang="en-US" spc="-150" dirty="0"/>
              <a:t>文字列</a:t>
            </a:r>
            <a:r>
              <a:rPr lang="en-US" altLang="ja-JP" spc="-150" dirty="0"/>
              <a:t>30)</a:t>
            </a:r>
            <a:endParaRPr kumimoji="1" lang="ja-JP" altLang="en-US" spc="-150" dirty="0"/>
          </a:p>
        </p:txBody>
      </p:sp>
      <p:sp>
        <p:nvSpPr>
          <p:cNvPr id="14" name="テキスト ボックス 13">
            <a:extLst>
              <a:ext uri="{FF2B5EF4-FFF2-40B4-BE49-F238E27FC236}">
                <a16:creationId xmlns:a16="http://schemas.microsoft.com/office/drawing/2014/main" id="{390CEC1F-E3AA-4677-8DC5-52469C63CE15}"/>
              </a:ext>
            </a:extLst>
          </p:cNvPr>
          <p:cNvSpPr txBox="1"/>
          <p:nvPr/>
        </p:nvSpPr>
        <p:spPr>
          <a:xfrm>
            <a:off x="457200" y="488740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kumimoji="1" lang="ja-JP" altLang="en-US" dirty="0"/>
              <a:t>練習</a:t>
            </a:r>
            <a:r>
              <a:rPr kumimoji="1" lang="en-US" altLang="ja-JP" dirty="0"/>
              <a:t>25</a:t>
            </a:r>
            <a:r>
              <a:rPr kumimoji="1" lang="ja-JP" altLang="en-US" dirty="0"/>
              <a:t>　セル</a:t>
            </a:r>
            <a:r>
              <a:rPr kumimoji="1" lang="en-US" altLang="ja-JP" dirty="0"/>
              <a:t>C1</a:t>
            </a:r>
            <a:r>
              <a:rPr kumimoji="1" lang="ja-JP" altLang="en-US" dirty="0"/>
              <a:t>に「</a:t>
            </a:r>
            <a:r>
              <a:rPr lang="en-US" altLang="ja-JP" dirty="0"/>
              <a:t>=A1&amp;B1</a:t>
            </a:r>
            <a:r>
              <a:rPr lang="ja-JP" altLang="en-US" dirty="0"/>
              <a:t>」と入力してください。</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参照演算子</a:t>
            </a:r>
          </a:p>
        </p:txBody>
      </p:sp>
      <p:graphicFrame>
        <p:nvGraphicFramePr>
          <p:cNvPr id="4" name="コンテンツ プレースホルダ 3"/>
          <p:cNvGraphicFramePr>
            <a:graphicFrameLocks noGrp="1"/>
          </p:cNvGraphicFramePr>
          <p:nvPr>
            <p:ph idx="1"/>
          </p:nvPr>
        </p:nvGraphicFramePr>
        <p:xfrm>
          <a:off x="457200" y="1600200"/>
          <a:ext cx="8316000" cy="25654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1630909">
                  <a:extLst>
                    <a:ext uri="{9D8B030D-6E8A-4147-A177-3AD203B41FA5}">
                      <a16:colId xmlns:a16="http://schemas.microsoft.com/office/drawing/2014/main" val="20001"/>
                    </a:ext>
                  </a:extLst>
                </a:gridCol>
                <a:gridCol w="3240000">
                  <a:extLst>
                    <a:ext uri="{9D8B030D-6E8A-4147-A177-3AD203B41FA5}">
                      <a16:colId xmlns:a16="http://schemas.microsoft.com/office/drawing/2014/main" val="20002"/>
                    </a:ext>
                  </a:extLst>
                </a:gridCol>
                <a:gridCol w="2509091">
                  <a:extLst>
                    <a:ext uri="{9D8B030D-6E8A-4147-A177-3AD203B41FA5}">
                      <a16:colId xmlns:a16="http://schemas.microsoft.com/office/drawing/2014/main" val="20003"/>
                    </a:ext>
                  </a:extLst>
                </a:gridCol>
              </a:tblGrid>
              <a:tr h="370840">
                <a:tc>
                  <a:txBody>
                    <a:bodyPr/>
                    <a:lstStyle/>
                    <a:p>
                      <a:pPr algn="ctr"/>
                      <a:r>
                        <a:rPr kumimoji="1" lang="ja-JP" altLang="en-US" dirty="0"/>
                        <a:t>種類</a:t>
                      </a:r>
                    </a:p>
                  </a:txBody>
                  <a:tcPr anchor="ctr"/>
                </a:tc>
                <a:tc>
                  <a:txBody>
                    <a:bodyPr/>
                    <a:lstStyle/>
                    <a:p>
                      <a:pPr algn="ctr"/>
                      <a:r>
                        <a:rPr kumimoji="1" lang="ja-JP" altLang="en-US" dirty="0"/>
                        <a:t>読み方</a:t>
                      </a:r>
                    </a:p>
                  </a:txBody>
                  <a:tcPr anchor="ctr"/>
                </a:tc>
                <a:tc>
                  <a:txBody>
                    <a:bodyPr/>
                    <a:lstStyle/>
                    <a:p>
                      <a:pPr algn="ctr"/>
                      <a:r>
                        <a:rPr kumimoji="1" lang="ja-JP" altLang="en-US" dirty="0"/>
                        <a:t>演算子の動き</a:t>
                      </a:r>
                    </a:p>
                  </a:txBody>
                  <a:tcPr anchor="ctr"/>
                </a:tc>
                <a:tc>
                  <a:txBody>
                    <a:bodyPr/>
                    <a:lstStyle/>
                    <a:p>
                      <a:pPr algn="ctr"/>
                      <a:r>
                        <a:rPr kumimoji="1" lang="ja-JP" altLang="en-US" dirty="0"/>
                        <a:t>使い方</a:t>
                      </a:r>
                    </a:p>
                  </a:txBody>
                  <a:tcPr anchor="ctr"/>
                </a:tc>
                <a:extLst>
                  <a:ext uri="{0D108BD9-81ED-4DB2-BD59-A6C34878D82A}">
                    <a16:rowId xmlns:a16="http://schemas.microsoft.com/office/drawing/2014/main" val="10000"/>
                  </a:ext>
                </a:extLst>
              </a:tr>
              <a:tr h="370840">
                <a:tc>
                  <a:txBody>
                    <a:bodyPr/>
                    <a:lstStyle/>
                    <a:p>
                      <a:pPr lvl="0" algn="ctr"/>
                      <a:r>
                        <a:rPr kumimoji="1" lang="en-US" altLang="ja-JP" dirty="0"/>
                        <a:t>,</a:t>
                      </a:r>
                      <a:endParaRPr kumimoji="1" lang="ja-JP" altLang="en-US" dirty="0"/>
                    </a:p>
                  </a:txBody>
                  <a:tcPr anchor="ctr"/>
                </a:tc>
                <a:tc>
                  <a:txBody>
                    <a:bodyPr/>
                    <a:lstStyle/>
                    <a:p>
                      <a:pPr algn="l"/>
                      <a:r>
                        <a:rPr kumimoji="1" lang="ja-JP" altLang="en-US" dirty="0"/>
                        <a:t>カンマ（コンマ）</a:t>
                      </a:r>
                    </a:p>
                  </a:txBody>
                  <a:tcPr anchor="ctr"/>
                </a:tc>
                <a:tc>
                  <a:txBody>
                    <a:bodyPr/>
                    <a:lstStyle/>
                    <a:p>
                      <a:r>
                        <a:rPr kumimoji="1" lang="ja-JP" altLang="en-US" dirty="0"/>
                        <a:t>隣接しない複数のセル範囲を参照する</a:t>
                      </a:r>
                    </a:p>
                  </a:txBody>
                  <a:tcPr/>
                </a:tc>
                <a:tc>
                  <a:txBody>
                    <a:bodyPr/>
                    <a:lstStyle/>
                    <a:p>
                      <a:r>
                        <a:rPr kumimoji="1" lang="en-US" altLang="ja-JP" dirty="0"/>
                        <a:t>A1,A3,B5</a:t>
                      </a:r>
                    </a:p>
                    <a:p>
                      <a:r>
                        <a:rPr kumimoji="1" lang="en-US" altLang="ja-JP" dirty="0"/>
                        <a:t>=SUM(A1,A2,A3)</a:t>
                      </a:r>
                      <a:endParaRPr kumimoji="1" lang="ja-JP" altLang="en-US" dirty="0"/>
                    </a:p>
                  </a:txBody>
                  <a:tcPr/>
                </a:tc>
                <a:extLst>
                  <a:ext uri="{0D108BD9-81ED-4DB2-BD59-A6C34878D82A}">
                    <a16:rowId xmlns:a16="http://schemas.microsoft.com/office/drawing/2014/main" val="10001"/>
                  </a:ext>
                </a:extLst>
              </a:tr>
              <a:tr h="370840">
                <a:tc>
                  <a:txBody>
                    <a:bodyPr/>
                    <a:lstStyle/>
                    <a:p>
                      <a:pPr lvl="0" algn="ctr"/>
                      <a:r>
                        <a:rPr kumimoji="1" lang="en-US" altLang="ja-JP" dirty="0"/>
                        <a:t>:</a:t>
                      </a:r>
                    </a:p>
                  </a:txBody>
                  <a:tcPr anchor="ctr"/>
                </a:tc>
                <a:tc>
                  <a:txBody>
                    <a:bodyPr/>
                    <a:lstStyle/>
                    <a:p>
                      <a:pPr algn="l"/>
                      <a:r>
                        <a:rPr kumimoji="1" lang="ja-JP" altLang="en-US" dirty="0"/>
                        <a:t>コロン</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隣接する複数のセル範囲を参照する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A1:A5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=SUM(A1:A3,B1:B3)</a:t>
                      </a:r>
                      <a:endParaRPr kumimoji="1" lang="ja-JP" altLang="en-US" dirty="0"/>
                    </a:p>
                  </a:txBody>
                  <a:tcPr/>
                </a:tc>
                <a:extLst>
                  <a:ext uri="{0D108BD9-81ED-4DB2-BD59-A6C34878D82A}">
                    <a16:rowId xmlns:a16="http://schemas.microsoft.com/office/drawing/2014/main" val="10002"/>
                  </a:ext>
                </a:extLst>
              </a:tr>
              <a:tr h="370840">
                <a:tc>
                  <a:txBody>
                    <a:bodyPr/>
                    <a:lstStyle/>
                    <a:p>
                      <a:pPr lvl="0" algn="ctr"/>
                      <a:r>
                        <a:rPr kumimoji="1" lang="en-US" altLang="ja-JP" dirty="0">
                          <a:solidFill>
                            <a:schemeClr val="accent1"/>
                          </a:solidFill>
                        </a:rPr>
                        <a:t>_</a:t>
                      </a:r>
                    </a:p>
                  </a:txBody>
                  <a:tcPr anchor="ctr"/>
                </a:tc>
                <a:tc>
                  <a:txBody>
                    <a:bodyPr/>
                    <a:lstStyle/>
                    <a:p>
                      <a:pPr algn="l"/>
                      <a:r>
                        <a:rPr kumimoji="1" lang="ja-JP" altLang="en-US" dirty="0"/>
                        <a:t>スペース</a:t>
                      </a:r>
                      <a:r>
                        <a:rPr kumimoji="1" lang="en-US" altLang="ja-JP" dirty="0"/>
                        <a:t>1</a:t>
                      </a:r>
                      <a:r>
                        <a:rPr kumimoji="1" lang="ja-JP" altLang="en-US" dirty="0"/>
                        <a:t>つ</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共通部分を示す参照演算子。</a:t>
                      </a:r>
                      <a:r>
                        <a:rPr kumimoji="1" lang="en-US" altLang="ja-JP" dirty="0"/>
                        <a:t>2 </a:t>
                      </a:r>
                      <a:r>
                        <a:rPr kumimoji="1" lang="ja-JP" altLang="en-US" dirty="0"/>
                        <a:t>つの参照に共通するセル参照を作成する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B7:D7 C6:C8</a:t>
                      </a:r>
                      <a:endParaRPr kumimoji="1" lang="ja-JP" altLang="en-US" dirty="0"/>
                    </a:p>
                  </a:txBody>
                  <a:tcPr/>
                </a:tc>
                <a:extLst>
                  <a:ext uri="{0D108BD9-81ED-4DB2-BD59-A6C34878D82A}">
                    <a16:rowId xmlns:a16="http://schemas.microsoft.com/office/drawing/2014/main" val="10003"/>
                  </a:ext>
                </a:extLst>
              </a:tr>
            </a:tbl>
          </a:graphicData>
        </a:graphic>
      </p:graphicFrame>
      <p:sp>
        <p:nvSpPr>
          <p:cNvPr id="6" name="日付プレースホルダ 5"/>
          <p:cNvSpPr>
            <a:spLocks noGrp="1"/>
          </p:cNvSpPr>
          <p:nvPr>
            <p:ph type="dt" sz="half" idx="10"/>
          </p:nvPr>
        </p:nvSpPr>
        <p:spPr/>
        <p:txBody>
          <a:bodyPr/>
          <a:lstStyle/>
          <a:p>
            <a:r>
              <a:rPr kumimoji="1" lang="en-US" altLang="ja-JP"/>
              <a:t>2018/8/31</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28</a:t>
            </a:fld>
            <a:endParaRPr kumimoji="1" lang="ja-JP" altLang="en-US"/>
          </a:p>
        </p:txBody>
      </p:sp>
      <p:sp>
        <p:nvSpPr>
          <p:cNvPr id="5" name="テキスト ボックス 4"/>
          <p:cNvSpPr txBox="1"/>
          <p:nvPr/>
        </p:nvSpPr>
        <p:spPr>
          <a:xfrm>
            <a:off x="457200" y="4572008"/>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数式で使用するときは、半角で入力する。</a:t>
            </a:r>
            <a:endParaRPr kumimoji="1" lang="ja-JP" altLang="en-US" dirty="0"/>
          </a:p>
        </p:txBody>
      </p:sp>
      <p:sp>
        <p:nvSpPr>
          <p:cNvPr id="9" name="テキスト ボックス 8"/>
          <p:cNvSpPr txBox="1"/>
          <p:nvPr/>
        </p:nvSpPr>
        <p:spPr>
          <a:xfrm>
            <a:off x="486000" y="506868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a:t>
            </a:r>
            <a:r>
              <a:rPr lang="en-US" altLang="ja-JP" dirty="0"/>
              <a:t>Sheet</a:t>
            </a:r>
            <a:r>
              <a:rPr lang="ja-JP" altLang="en-US" spc="-150" dirty="0"/>
              <a:t>「参照演算子」を開き、設問に答えてください。</a:t>
            </a:r>
            <a:endParaRPr kumimoji="1" lang="ja-JP" altLang="en-US" spc="-1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かっこの種類と読み方</a:t>
            </a:r>
          </a:p>
        </p:txBody>
      </p:sp>
      <p:graphicFrame>
        <p:nvGraphicFramePr>
          <p:cNvPr id="4" name="コンテンツ プレースホルダ 3"/>
          <p:cNvGraphicFramePr>
            <a:graphicFrameLocks noGrp="1"/>
          </p:cNvGraphicFramePr>
          <p:nvPr>
            <p:ph idx="1"/>
          </p:nvPr>
        </p:nvGraphicFramePr>
        <p:xfrm>
          <a:off x="457200" y="1600200"/>
          <a:ext cx="8280000" cy="259588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0000"/>
                    </a:ext>
                  </a:extLst>
                </a:gridCol>
                <a:gridCol w="234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tblGrid>
              <a:tr h="370840">
                <a:tc>
                  <a:txBody>
                    <a:bodyPr/>
                    <a:lstStyle/>
                    <a:p>
                      <a:pPr algn="ctr"/>
                      <a:r>
                        <a:rPr kumimoji="1" lang="ja-JP" altLang="en-US" dirty="0"/>
                        <a:t>種類</a:t>
                      </a:r>
                    </a:p>
                  </a:txBody>
                  <a:tcPr anchor="ctr"/>
                </a:tc>
                <a:tc>
                  <a:txBody>
                    <a:bodyPr/>
                    <a:lstStyle/>
                    <a:p>
                      <a:pPr algn="ctr"/>
                      <a:r>
                        <a:rPr kumimoji="1" lang="ja-JP" altLang="en-US" dirty="0"/>
                        <a:t>読み方</a:t>
                      </a:r>
                    </a:p>
                  </a:txBody>
                  <a:tcPr anchor="ctr"/>
                </a:tc>
                <a:tc>
                  <a:txBody>
                    <a:bodyPr/>
                    <a:lstStyle/>
                    <a:p>
                      <a:pPr algn="ctr"/>
                      <a:r>
                        <a:rPr kumimoji="1" lang="ja-JP" altLang="en-US" dirty="0"/>
                        <a:t>主な使い方</a:t>
                      </a:r>
                    </a:p>
                  </a:txBody>
                  <a:tcPr anchor="ctr"/>
                </a:tc>
                <a:extLst>
                  <a:ext uri="{0D108BD9-81ED-4DB2-BD59-A6C34878D82A}">
                    <a16:rowId xmlns:a16="http://schemas.microsoft.com/office/drawing/2014/main" val="10000"/>
                  </a:ext>
                </a:extLst>
              </a:tr>
              <a:tr h="370840">
                <a:tc>
                  <a:txBody>
                    <a:bodyPr/>
                    <a:lstStyle/>
                    <a:p>
                      <a:pPr lvl="1" algn="l"/>
                      <a:r>
                        <a:rPr kumimoji="1" lang="en-US" altLang="ja-JP" dirty="0"/>
                        <a:t>(</a:t>
                      </a:r>
                      <a:endParaRPr kumimoji="1" lang="ja-JP" altLang="en-US" dirty="0"/>
                    </a:p>
                  </a:txBody>
                  <a:tcPr anchor="ctr"/>
                </a:tc>
                <a:tc>
                  <a:txBody>
                    <a:bodyPr/>
                    <a:lstStyle/>
                    <a:p>
                      <a:pPr algn="l"/>
                      <a:r>
                        <a:rPr kumimoji="1" lang="ja-JP" altLang="en-US" dirty="0"/>
                        <a:t>始め小かっこ（括弧）</a:t>
                      </a:r>
                    </a:p>
                  </a:txBody>
                  <a:tcPr anchor="ctr"/>
                </a:tc>
                <a:tc rowSpan="2">
                  <a:txBody>
                    <a:bodyPr/>
                    <a:lstStyle/>
                    <a:p>
                      <a:r>
                        <a:rPr kumimoji="1" lang="ja-JP" altLang="en-US" dirty="0"/>
                        <a:t>数式の引数指定や計算順序を指定する</a:t>
                      </a:r>
                    </a:p>
                  </a:txBody>
                  <a:tcPr/>
                </a:tc>
                <a:extLst>
                  <a:ext uri="{0D108BD9-81ED-4DB2-BD59-A6C34878D82A}">
                    <a16:rowId xmlns:a16="http://schemas.microsoft.com/office/drawing/2014/main" val="10001"/>
                  </a:ext>
                </a:extLst>
              </a:tr>
              <a:tr h="370840">
                <a:tc>
                  <a:txBody>
                    <a:bodyPr/>
                    <a:lstStyle/>
                    <a:p>
                      <a:pPr lvl="1" algn="l"/>
                      <a:r>
                        <a:rPr kumimoji="1" lang="en-US" altLang="ja-JP" dirty="0"/>
                        <a:t>)</a:t>
                      </a:r>
                    </a:p>
                  </a:txBody>
                  <a:tcPr anchor="ctr"/>
                </a:tc>
                <a:tc>
                  <a:txBody>
                    <a:bodyPr/>
                    <a:lstStyle/>
                    <a:p>
                      <a:pPr algn="l"/>
                      <a:r>
                        <a:rPr kumimoji="1" lang="ja-JP" altLang="en-US" dirty="0"/>
                        <a:t>終わり小かっこ</a:t>
                      </a: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2"/>
                  </a:ext>
                </a:extLst>
              </a:tr>
              <a:tr h="370840">
                <a:tc>
                  <a:txBody>
                    <a:bodyPr/>
                    <a:lstStyle/>
                    <a:p>
                      <a:pPr lvl="1" algn="l"/>
                      <a:r>
                        <a:rPr kumimoji="1" lang="en-US" altLang="ja-JP" dirty="0"/>
                        <a:t>[</a:t>
                      </a:r>
                    </a:p>
                  </a:txBody>
                  <a:tcPr anchor="ctr"/>
                </a:tc>
                <a:tc>
                  <a:txBody>
                    <a:bodyPr/>
                    <a:lstStyle/>
                    <a:p>
                      <a:pPr algn="l"/>
                      <a:r>
                        <a:rPr kumimoji="1" lang="ja-JP" altLang="en-US" dirty="0"/>
                        <a:t>始め大かっこ</a:t>
                      </a: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ブック間の計算で使用</a:t>
                      </a:r>
                    </a:p>
                  </a:txBody>
                  <a:tcPr anchor="ctr"/>
                </a:tc>
                <a:extLst>
                  <a:ext uri="{0D108BD9-81ED-4DB2-BD59-A6C34878D82A}">
                    <a16:rowId xmlns:a16="http://schemas.microsoft.com/office/drawing/2014/main" val="10003"/>
                  </a:ext>
                </a:extLst>
              </a:tr>
              <a:tr h="370840">
                <a:tc>
                  <a:txBody>
                    <a:bodyPr/>
                    <a:lstStyle/>
                    <a:p>
                      <a:pPr lvl="1" algn="l"/>
                      <a:r>
                        <a:rPr kumimoji="1" lang="en-US" altLang="ja-JP" dirty="0"/>
                        <a:t>]</a:t>
                      </a:r>
                    </a:p>
                  </a:txBody>
                  <a:tcPr anchor="ctr"/>
                </a:tc>
                <a:tc>
                  <a:txBody>
                    <a:bodyPr/>
                    <a:lstStyle/>
                    <a:p>
                      <a:pPr algn="l"/>
                      <a:r>
                        <a:rPr kumimoji="1" lang="ja-JP" altLang="en-US" dirty="0"/>
                        <a:t>終わり大かっこ</a:t>
                      </a: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4"/>
                  </a:ext>
                </a:extLst>
              </a:tr>
              <a:tr h="370840">
                <a:tc>
                  <a:txBody>
                    <a:bodyPr/>
                    <a:lstStyle/>
                    <a:p>
                      <a:pPr lvl="1" algn="l"/>
                      <a:r>
                        <a:rPr kumimoji="1" lang="ja-JP" altLang="en-US" dirty="0"/>
                        <a:t>｛</a:t>
                      </a:r>
                      <a:endParaRPr kumimoji="1" lang="en-US" altLang="ja-JP" dirty="0"/>
                    </a:p>
                  </a:txBody>
                  <a:tcPr anchor="ctr"/>
                </a:tc>
                <a:tc>
                  <a:txBody>
                    <a:bodyPr/>
                    <a:lstStyle/>
                    <a:p>
                      <a:pPr algn="l"/>
                      <a:r>
                        <a:rPr kumimoji="1" lang="ja-JP" altLang="en-US" dirty="0"/>
                        <a:t>始め中かっこ</a:t>
                      </a: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配列数式で使用</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Ctrl + Shift + Enter</a:t>
                      </a:r>
                      <a:r>
                        <a:rPr kumimoji="1" lang="ja-JP" altLang="en-US" dirty="0"/>
                        <a:t>キーで入力</a:t>
                      </a:r>
                    </a:p>
                  </a:txBody>
                  <a:tcPr/>
                </a:tc>
                <a:extLst>
                  <a:ext uri="{0D108BD9-81ED-4DB2-BD59-A6C34878D82A}">
                    <a16:rowId xmlns:a16="http://schemas.microsoft.com/office/drawing/2014/main" val="10005"/>
                  </a:ext>
                </a:extLst>
              </a:tr>
              <a:tr h="370840">
                <a:tc>
                  <a:txBody>
                    <a:bodyPr/>
                    <a:lstStyle/>
                    <a:p>
                      <a:pPr lvl="1" algn="l"/>
                      <a:r>
                        <a:rPr kumimoji="1" lang="ja-JP" altLang="en-US" dirty="0"/>
                        <a:t>｝</a:t>
                      </a:r>
                      <a:endParaRPr kumimoji="1" lang="en-US" altLang="ja-JP" dirty="0"/>
                    </a:p>
                  </a:txBody>
                  <a:tcPr anchor="ctr"/>
                </a:tc>
                <a:tc>
                  <a:txBody>
                    <a:bodyPr/>
                    <a:lstStyle/>
                    <a:p>
                      <a:pPr algn="l"/>
                      <a:r>
                        <a:rPr kumimoji="1" lang="ja-JP" altLang="en-US" dirty="0"/>
                        <a:t>終わり大かっこ</a:t>
                      </a: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6"/>
                  </a:ext>
                </a:extLst>
              </a:tr>
            </a:tbl>
          </a:graphicData>
        </a:graphic>
      </p:graphicFrame>
      <p:sp>
        <p:nvSpPr>
          <p:cNvPr id="6" name="日付プレースホルダ 5"/>
          <p:cNvSpPr>
            <a:spLocks noGrp="1"/>
          </p:cNvSpPr>
          <p:nvPr>
            <p:ph type="dt" sz="half" idx="10"/>
          </p:nvPr>
        </p:nvSpPr>
        <p:spPr/>
        <p:txBody>
          <a:bodyPr/>
          <a:lstStyle/>
          <a:p>
            <a:r>
              <a:rPr kumimoji="1" lang="en-US" altLang="ja-JP"/>
              <a:t>2018/8/31</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Version2</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29</a:t>
            </a:fld>
            <a:endParaRPr kumimoji="1" lang="ja-JP" altLang="en-US"/>
          </a:p>
        </p:txBody>
      </p:sp>
      <p:sp>
        <p:nvSpPr>
          <p:cNvPr id="5" name="テキスト ボックス 4"/>
          <p:cNvSpPr txBox="1"/>
          <p:nvPr/>
        </p:nvSpPr>
        <p:spPr>
          <a:xfrm>
            <a:off x="457200" y="4509120"/>
            <a:ext cx="82296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数式で使用するときは、半角で入力する。</a:t>
            </a:r>
            <a:endParaRPr lang="en-US" altLang="ja-JP" dirty="0"/>
          </a:p>
          <a:p>
            <a:r>
              <a:rPr kumimoji="1" lang="ja-JP" altLang="en-US" dirty="0"/>
              <a:t>始めのかっこの数と終わりのかっこの数は同数である。</a:t>
            </a:r>
          </a:p>
        </p:txBody>
      </p:sp>
      <p:sp>
        <p:nvSpPr>
          <p:cNvPr id="9" name="テキスト ボックス 8"/>
          <p:cNvSpPr txBox="1"/>
          <p:nvPr/>
        </p:nvSpPr>
        <p:spPr>
          <a:xfrm>
            <a:off x="457200" y="5306485"/>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dirty="0"/>
              <a:t>各かっこの入力する際のキーボードの位置を確認してください。</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6063"/>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t>数式について</a:t>
            </a:r>
            <a:r>
              <a:rPr lang="en-US" altLang="ja-JP" sz="3600" dirty="0"/>
              <a:t>2</a:t>
            </a:r>
            <a:endParaRPr lang="ja-JP" altLang="en-US" sz="3600" dirty="0"/>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lang="ja-JP" altLang="en-US" dirty="0">
                <a:solidFill>
                  <a:schemeClr val="accent6"/>
                </a:solidFill>
              </a:rPr>
              <a:t>数式</a:t>
            </a:r>
            <a:r>
              <a:rPr lang="ja-JP" altLang="en-US" dirty="0"/>
              <a:t>であると</a:t>
            </a:r>
            <a:r>
              <a:rPr lang="en-US" altLang="ja-JP" dirty="0"/>
              <a:t>Excel</a:t>
            </a:r>
            <a:r>
              <a:rPr lang="ja-JP" altLang="en-US" dirty="0"/>
              <a:t>が分かるように</a:t>
            </a:r>
            <a:endParaRPr lang="en-US" altLang="ja-JP" dirty="0"/>
          </a:p>
          <a:p>
            <a:pPr>
              <a:buClr>
                <a:schemeClr val="accent5"/>
              </a:buClr>
              <a:buFont typeface="Wingdings" pitchFamily="2" charset="2"/>
              <a:buChar char="l"/>
            </a:pPr>
            <a:r>
              <a:rPr lang="ja-JP" altLang="en-US" dirty="0">
                <a:solidFill>
                  <a:schemeClr val="accent6"/>
                </a:solidFill>
              </a:rPr>
              <a:t>文字列</a:t>
            </a:r>
            <a:r>
              <a:rPr lang="ja-JP" altLang="en-US" dirty="0"/>
              <a:t>であると</a:t>
            </a:r>
            <a:r>
              <a:rPr lang="en-US" altLang="ja-JP" dirty="0"/>
              <a:t>Excel</a:t>
            </a:r>
            <a:r>
              <a:rPr lang="ja-JP" altLang="en-US" dirty="0"/>
              <a:t>に分からせる</a:t>
            </a:r>
            <a:endParaRPr lang="en-US" altLang="ja-JP" dirty="0"/>
          </a:p>
          <a:p>
            <a:pPr>
              <a:buClr>
                <a:schemeClr val="accent5"/>
              </a:buClr>
              <a:buFont typeface="Wingdings" pitchFamily="2" charset="2"/>
              <a:buChar char="l"/>
            </a:pPr>
            <a:r>
              <a:rPr lang="ja-JP" altLang="en-US" dirty="0"/>
              <a:t>文字列は「</a:t>
            </a:r>
            <a:r>
              <a:rPr lang="en-US" altLang="ja-JP" dirty="0"/>
              <a:t>"</a:t>
            </a:r>
            <a:r>
              <a:rPr lang="ja-JP" altLang="en-US" dirty="0"/>
              <a:t>ダブルクォーテーション」で囲む。例：</a:t>
            </a:r>
            <a:r>
              <a:rPr lang="en-US" altLang="ja-JP" dirty="0"/>
              <a:t>"</a:t>
            </a:r>
            <a:r>
              <a:rPr lang="ja-JP" altLang="en-US" dirty="0"/>
              <a:t>東京都</a:t>
            </a:r>
            <a:r>
              <a:rPr lang="en-US" altLang="ja-JP" dirty="0"/>
              <a:t>"</a:t>
            </a:r>
          </a:p>
          <a:p>
            <a:pPr>
              <a:buClr>
                <a:srgbClr val="002060"/>
              </a:buClr>
            </a:pPr>
            <a:endParaRPr lang="en-US" altLang="ja-JP" dirty="0"/>
          </a:p>
          <a:p>
            <a:pPr>
              <a:buClr>
                <a:srgbClr val="002060"/>
              </a:buClr>
            </a:pPr>
            <a:endParaRPr lang="en-US" altLang="ja-JP" dirty="0"/>
          </a:p>
        </p:txBody>
      </p:sp>
      <p:sp>
        <p:nvSpPr>
          <p:cNvPr id="5" name="日付プレースホルダ 4"/>
          <p:cNvSpPr>
            <a:spLocks noGrp="1"/>
          </p:cNvSpPr>
          <p:nvPr>
            <p:ph type="dt" sz="half" idx="10"/>
          </p:nvPr>
        </p:nvSpPr>
        <p:spPr/>
        <p:txBody>
          <a:bodyPr/>
          <a:lstStyle/>
          <a:p>
            <a:r>
              <a:rPr kumimoji="1" lang="en-US" altLang="ja-JP"/>
              <a:t>2018/8/31</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a:t>SystemKOMACO Version2</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a:t>
            </a:fld>
            <a:endParaRPr kumimoji="1" lang="ja-JP" altLang="en-US" dirty="0"/>
          </a:p>
        </p:txBody>
      </p:sp>
      <p:sp>
        <p:nvSpPr>
          <p:cNvPr id="8" name="テキスト ボックス 7"/>
          <p:cNvSpPr txBox="1">
            <a:spLocks/>
          </p:cNvSpPr>
          <p:nvPr/>
        </p:nvSpPr>
        <p:spPr>
          <a:xfrm>
            <a:off x="522000" y="4000504"/>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6</a:t>
            </a:r>
            <a:r>
              <a:rPr lang="ja-JP" altLang="en-US" dirty="0"/>
              <a:t>シート</a:t>
            </a:r>
            <a:r>
              <a:rPr lang="en-US" altLang="ja-JP" dirty="0"/>
              <a:t>[</a:t>
            </a:r>
            <a:r>
              <a:rPr lang="ja-JP" altLang="en-US" dirty="0"/>
              <a:t>数式について</a:t>
            </a:r>
            <a:r>
              <a:rPr lang="en-US" altLang="ja-JP" dirty="0"/>
              <a:t>2]</a:t>
            </a:r>
            <a:r>
              <a:rPr lang="ja-JP" altLang="en-US" spc="-150" dirty="0"/>
              <a:t>の</a:t>
            </a:r>
            <a:r>
              <a:rPr lang="ja-JP" altLang="en-US" dirty="0"/>
              <a:t>セル</a:t>
            </a:r>
            <a:r>
              <a:rPr lang="en-US" altLang="ja-JP" dirty="0"/>
              <a:t>A2</a:t>
            </a:r>
            <a:r>
              <a:rPr lang="ja-JP" altLang="en-US" dirty="0"/>
              <a:t>に「</a:t>
            </a:r>
            <a:r>
              <a:rPr lang="en-US" altLang="ja-JP" dirty="0"/>
              <a:t>5</a:t>
            </a:r>
            <a:r>
              <a:rPr lang="ja-JP" altLang="en-US" dirty="0"/>
              <a:t>」と入力し</a:t>
            </a:r>
            <a:r>
              <a:rPr lang="en-US" altLang="ja-JP" dirty="0"/>
              <a:t>Enter</a:t>
            </a:r>
            <a:r>
              <a:rPr lang="ja-JP" altLang="en-US" dirty="0"/>
              <a:t>キーを押します。</a:t>
            </a:r>
            <a:endParaRPr kumimoji="1" lang="ja-JP" altLang="en-US" dirty="0"/>
          </a:p>
        </p:txBody>
      </p:sp>
      <p:sp>
        <p:nvSpPr>
          <p:cNvPr id="9" name="テキスト ボックス 8"/>
          <p:cNvSpPr txBox="1">
            <a:spLocks/>
          </p:cNvSpPr>
          <p:nvPr/>
        </p:nvSpPr>
        <p:spPr>
          <a:xfrm>
            <a:off x="522000" y="4488428"/>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7</a:t>
            </a:r>
            <a:r>
              <a:rPr lang="ja-JP" altLang="en-US" dirty="0"/>
              <a:t>シート</a:t>
            </a:r>
            <a:r>
              <a:rPr lang="en-US" altLang="ja-JP" dirty="0"/>
              <a:t>[</a:t>
            </a:r>
            <a:r>
              <a:rPr lang="ja-JP" altLang="en-US" dirty="0"/>
              <a:t>数式について</a:t>
            </a:r>
            <a:r>
              <a:rPr lang="en-US" altLang="ja-JP" dirty="0"/>
              <a:t>2]</a:t>
            </a:r>
            <a:r>
              <a:rPr lang="ja-JP" altLang="en-US" dirty="0"/>
              <a:t>のセル</a:t>
            </a:r>
            <a:r>
              <a:rPr lang="en-US" altLang="ja-JP" dirty="0"/>
              <a:t>A2</a:t>
            </a:r>
            <a:r>
              <a:rPr lang="ja-JP" altLang="en-US" dirty="0"/>
              <a:t>に「</a:t>
            </a:r>
            <a:r>
              <a:rPr lang="en-US" altLang="ja-JP" dirty="0"/>
              <a:t>4B</a:t>
            </a:r>
            <a:r>
              <a:rPr lang="ja-JP" altLang="en-US" dirty="0"/>
              <a:t>」と入力し</a:t>
            </a:r>
            <a:r>
              <a:rPr lang="en-US" altLang="ja-JP" dirty="0"/>
              <a:t>Enter</a:t>
            </a:r>
            <a:r>
              <a:rPr lang="ja-JP" altLang="en-US" dirty="0"/>
              <a:t>キーを押します。</a:t>
            </a:r>
            <a:endParaRPr kumimoji="1" lang="ja-JP" altLang="en-US" dirty="0"/>
          </a:p>
        </p:txBody>
      </p:sp>
      <p:sp>
        <p:nvSpPr>
          <p:cNvPr id="10" name="テキスト ボックス 9"/>
          <p:cNvSpPr txBox="1">
            <a:spLocks/>
          </p:cNvSpPr>
          <p:nvPr/>
        </p:nvSpPr>
        <p:spPr>
          <a:xfrm>
            <a:off x="522000" y="4976352"/>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8</a:t>
            </a:r>
            <a:r>
              <a:rPr lang="ja-JP" altLang="en-US" dirty="0"/>
              <a:t>シート</a:t>
            </a:r>
            <a:r>
              <a:rPr lang="en-US" altLang="ja-JP" dirty="0"/>
              <a:t>[</a:t>
            </a:r>
            <a:r>
              <a:rPr lang="ja-JP" altLang="en-US" dirty="0"/>
              <a:t>数式について</a:t>
            </a:r>
            <a:r>
              <a:rPr lang="en-US" altLang="ja-JP" dirty="0"/>
              <a:t>2]</a:t>
            </a:r>
            <a:r>
              <a:rPr lang="ja-JP" altLang="en-US" dirty="0"/>
              <a:t>のセル</a:t>
            </a:r>
            <a:r>
              <a:rPr lang="en-US" altLang="ja-JP" dirty="0"/>
              <a:t>A6</a:t>
            </a:r>
            <a:r>
              <a:rPr lang="ja-JP" altLang="en-US" dirty="0"/>
              <a:t>に「</a:t>
            </a:r>
            <a:r>
              <a:rPr lang="en-US" altLang="ja-JP" dirty="0"/>
              <a:t>="2A"</a:t>
            </a:r>
            <a:r>
              <a:rPr lang="ja-JP" altLang="en-US" dirty="0"/>
              <a:t>」と入力し</a:t>
            </a:r>
            <a:r>
              <a:rPr lang="en-US" altLang="ja-JP" dirty="0"/>
              <a:t>Enter</a:t>
            </a:r>
            <a:r>
              <a:rPr lang="ja-JP" altLang="en-US" dirty="0"/>
              <a:t>キーを押します。</a:t>
            </a:r>
            <a:endParaRPr kumimoji="1" lang="ja-JP" altLang="en-US" dirty="0"/>
          </a:p>
        </p:txBody>
      </p:sp>
    </p:spTree>
    <p:extLst>
      <p:ext uri="{BB962C8B-B14F-4D97-AF65-F5344CB8AC3E}">
        <p14:creationId xmlns:p14="http://schemas.microsoft.com/office/powerpoint/2010/main" val="56247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数式内の演算子の優先順位</a:t>
            </a:r>
          </a:p>
        </p:txBody>
      </p:sp>
      <p:graphicFrame>
        <p:nvGraphicFramePr>
          <p:cNvPr id="7" name="コンテンツ プレースホルダ 6"/>
          <p:cNvGraphicFramePr>
            <a:graphicFrameLocks noGrp="1"/>
          </p:cNvGraphicFramePr>
          <p:nvPr>
            <p:ph idx="1"/>
          </p:nvPr>
        </p:nvGraphicFramePr>
        <p:xfrm>
          <a:off x="457200" y="1600200"/>
          <a:ext cx="8229600" cy="4079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kumimoji="1" lang="ja-JP" altLang="en-US" dirty="0"/>
                        <a:t>演算の順序</a:t>
                      </a:r>
                    </a:p>
                  </a:txBody>
                  <a:tcPr anchor="ctr"/>
                </a:tc>
                <a:tc>
                  <a:txBody>
                    <a:bodyPr/>
                    <a:lstStyle/>
                    <a:p>
                      <a:pPr algn="ctr"/>
                      <a:r>
                        <a:rPr kumimoji="1" lang="ja-JP" altLang="en-US" dirty="0"/>
                        <a:t>演算子の種類</a:t>
                      </a:r>
                    </a:p>
                  </a:txBody>
                  <a:tcPr anchor="ctr"/>
                </a:tc>
                <a:tc>
                  <a:txBody>
                    <a:bodyPr/>
                    <a:lstStyle/>
                    <a:p>
                      <a:pPr algn="ctr"/>
                      <a:r>
                        <a:rPr kumimoji="1" lang="ja-JP" altLang="en-US" dirty="0"/>
                        <a:t>内容</a:t>
                      </a:r>
                    </a:p>
                  </a:txBody>
                  <a:tcPr anchor="ctr"/>
                </a:tc>
                <a:extLst>
                  <a:ext uri="{0D108BD9-81ED-4DB2-BD59-A6C34878D82A}">
                    <a16:rowId xmlns:a16="http://schemas.microsoft.com/office/drawing/2014/main" val="10000"/>
                  </a:ext>
                </a:extLst>
              </a:tr>
              <a:tr h="370840">
                <a:tc>
                  <a:txBody>
                    <a:bodyPr/>
                    <a:lstStyle/>
                    <a:p>
                      <a:r>
                        <a:rPr kumimoji="1" lang="en-US" altLang="ja-JP" dirty="0"/>
                        <a:t>1</a:t>
                      </a:r>
                      <a:endParaRPr kumimoji="1" lang="ja-JP" altLang="en-US" dirty="0"/>
                    </a:p>
                  </a:txBody>
                  <a:tcPr/>
                </a:tc>
                <a:tc>
                  <a:txBody>
                    <a:bodyPr/>
                    <a:lstStyle/>
                    <a:p>
                      <a:r>
                        <a:rPr kumimoji="1" lang="en-US" altLang="ja-JP" dirty="0"/>
                        <a:t>:</a:t>
                      </a:r>
                      <a:endParaRPr kumimoji="1" lang="ja-JP" altLang="en-US" dirty="0"/>
                    </a:p>
                  </a:txBody>
                  <a:tcPr/>
                </a:tc>
                <a:tc>
                  <a:txBody>
                    <a:bodyPr/>
                    <a:lstStyle/>
                    <a:p>
                      <a:r>
                        <a:rPr kumimoji="1" lang="ja-JP" altLang="en-US" dirty="0"/>
                        <a:t>コロン</a:t>
                      </a:r>
                    </a:p>
                  </a:txBody>
                  <a:tcPr/>
                </a:tc>
                <a:extLst>
                  <a:ext uri="{0D108BD9-81ED-4DB2-BD59-A6C34878D82A}">
                    <a16:rowId xmlns:a16="http://schemas.microsoft.com/office/drawing/2014/main" val="10001"/>
                  </a:ext>
                </a:extLst>
              </a:tr>
              <a:tr h="370840">
                <a:tc>
                  <a:txBody>
                    <a:bodyPr/>
                    <a:lstStyle/>
                    <a:p>
                      <a:r>
                        <a:rPr kumimoji="1" lang="en-US" altLang="ja-JP" dirty="0"/>
                        <a:t>2</a:t>
                      </a:r>
                      <a:endParaRPr kumimoji="1" lang="ja-JP" altLang="en-US" dirty="0"/>
                    </a:p>
                  </a:txBody>
                  <a:tcPr/>
                </a:tc>
                <a:tc>
                  <a:txBody>
                    <a:bodyPr/>
                    <a:lstStyle/>
                    <a:p>
                      <a:r>
                        <a:rPr kumimoji="1" lang="en-US" altLang="ja-JP" dirty="0">
                          <a:solidFill>
                            <a:schemeClr val="accent1"/>
                          </a:solidFill>
                        </a:rPr>
                        <a:t>_</a:t>
                      </a:r>
                      <a:endParaRPr kumimoji="1" lang="ja-JP" alt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スペース</a:t>
                      </a:r>
                      <a:r>
                        <a:rPr kumimoji="1" lang="en-US" altLang="ja-JP" dirty="0"/>
                        <a:t>1</a:t>
                      </a:r>
                      <a:r>
                        <a:rPr kumimoji="1" lang="ja-JP" altLang="en-US" dirty="0"/>
                        <a:t>つ</a:t>
                      </a:r>
                    </a:p>
                  </a:txBody>
                  <a:tcPr/>
                </a:tc>
                <a:extLst>
                  <a:ext uri="{0D108BD9-81ED-4DB2-BD59-A6C34878D82A}">
                    <a16:rowId xmlns:a16="http://schemas.microsoft.com/office/drawing/2014/main" val="10002"/>
                  </a:ext>
                </a:extLst>
              </a:tr>
              <a:tr h="370840">
                <a:tc>
                  <a:txBody>
                    <a:bodyPr/>
                    <a:lstStyle/>
                    <a:p>
                      <a:r>
                        <a:rPr kumimoji="1" lang="en-US" altLang="ja-JP" dirty="0"/>
                        <a:t>3</a:t>
                      </a:r>
                      <a:endParaRPr kumimoji="1" lang="ja-JP" altLang="en-US" dirty="0"/>
                    </a:p>
                  </a:txBody>
                  <a:tcPr/>
                </a:tc>
                <a:tc>
                  <a:txBody>
                    <a:bodyPr/>
                    <a:lstStyle/>
                    <a:p>
                      <a:r>
                        <a:rPr kumimoji="1" lang="en-US" altLang="ja-JP" dirty="0"/>
                        <a:t>,</a:t>
                      </a:r>
                      <a:endParaRPr kumimoji="1" lang="ja-JP" altLang="en-US" dirty="0"/>
                    </a:p>
                  </a:txBody>
                  <a:tcPr/>
                </a:tc>
                <a:tc>
                  <a:txBody>
                    <a:bodyPr/>
                    <a:lstStyle/>
                    <a:p>
                      <a:r>
                        <a:rPr kumimoji="1" lang="ja-JP" altLang="en-US" dirty="0"/>
                        <a:t>コンマ（カンマ）</a:t>
                      </a:r>
                    </a:p>
                  </a:txBody>
                  <a:tcPr/>
                </a:tc>
                <a:extLst>
                  <a:ext uri="{0D108BD9-81ED-4DB2-BD59-A6C34878D82A}">
                    <a16:rowId xmlns:a16="http://schemas.microsoft.com/office/drawing/2014/main" val="10003"/>
                  </a:ext>
                </a:extLst>
              </a:tr>
              <a:tr h="370840">
                <a:tc>
                  <a:txBody>
                    <a:bodyPr/>
                    <a:lstStyle/>
                    <a:p>
                      <a:r>
                        <a:rPr kumimoji="1" lang="en-US" altLang="ja-JP" dirty="0"/>
                        <a:t>4</a:t>
                      </a:r>
                      <a:endParaRPr kumimoji="1" lang="ja-JP" altLang="en-US" dirty="0"/>
                    </a:p>
                  </a:txBody>
                  <a:tcPr/>
                </a:tc>
                <a:tc>
                  <a:txBody>
                    <a:bodyPr/>
                    <a:lstStyle/>
                    <a:p>
                      <a:r>
                        <a:rPr kumimoji="1" lang="en-US" altLang="ja-JP" dirty="0"/>
                        <a:t>-</a:t>
                      </a:r>
                      <a:endParaRPr kumimoji="1" lang="ja-JP" altLang="en-US" dirty="0"/>
                    </a:p>
                  </a:txBody>
                  <a:tcPr/>
                </a:tc>
                <a:tc>
                  <a:txBody>
                    <a:bodyPr/>
                    <a:lstStyle/>
                    <a:p>
                      <a:r>
                        <a:rPr kumimoji="1" lang="ja-JP" altLang="en-US" dirty="0"/>
                        <a:t>負の値</a:t>
                      </a:r>
                    </a:p>
                  </a:txBody>
                  <a:tcPr/>
                </a:tc>
                <a:extLst>
                  <a:ext uri="{0D108BD9-81ED-4DB2-BD59-A6C34878D82A}">
                    <a16:rowId xmlns:a16="http://schemas.microsoft.com/office/drawing/2014/main" val="10004"/>
                  </a:ext>
                </a:extLst>
              </a:tr>
              <a:tr h="370840">
                <a:tc>
                  <a:txBody>
                    <a:bodyPr/>
                    <a:lstStyle/>
                    <a:p>
                      <a:r>
                        <a:rPr kumimoji="1" lang="en-US" altLang="ja-JP" dirty="0"/>
                        <a:t>5</a:t>
                      </a:r>
                      <a:endParaRPr kumimoji="1" lang="ja-JP" altLang="en-US" dirty="0"/>
                    </a:p>
                  </a:txBody>
                  <a:tcPr/>
                </a:tc>
                <a:tc>
                  <a:txBody>
                    <a:bodyPr/>
                    <a:lstStyle/>
                    <a:p>
                      <a:r>
                        <a:rPr kumimoji="1" lang="en-US" altLang="ja-JP" dirty="0"/>
                        <a:t>%</a:t>
                      </a:r>
                      <a:endParaRPr kumimoji="1" lang="ja-JP" altLang="en-US" dirty="0"/>
                    </a:p>
                  </a:txBody>
                  <a:tcPr/>
                </a:tc>
                <a:tc>
                  <a:txBody>
                    <a:bodyPr/>
                    <a:lstStyle/>
                    <a:p>
                      <a:r>
                        <a:rPr kumimoji="1" lang="ja-JP" altLang="en-US" dirty="0"/>
                        <a:t>パーセンテージ</a:t>
                      </a:r>
                    </a:p>
                  </a:txBody>
                  <a:tcPr/>
                </a:tc>
                <a:extLst>
                  <a:ext uri="{0D108BD9-81ED-4DB2-BD59-A6C34878D82A}">
                    <a16:rowId xmlns:a16="http://schemas.microsoft.com/office/drawing/2014/main" val="10005"/>
                  </a:ext>
                </a:extLst>
              </a:tr>
              <a:tr h="370840">
                <a:tc>
                  <a:txBody>
                    <a:bodyPr/>
                    <a:lstStyle/>
                    <a:p>
                      <a:r>
                        <a:rPr kumimoji="1" lang="en-US" altLang="ja-JP" dirty="0"/>
                        <a:t>6</a:t>
                      </a:r>
                      <a:endParaRPr kumimoji="1" lang="ja-JP" altLang="en-US" dirty="0"/>
                    </a:p>
                  </a:txBody>
                  <a:tcPr/>
                </a:tc>
                <a:tc>
                  <a:txBody>
                    <a:bodyPr/>
                    <a:lstStyle/>
                    <a:p>
                      <a:r>
                        <a:rPr kumimoji="1" lang="en-US" altLang="ja-JP" dirty="0"/>
                        <a:t>^</a:t>
                      </a:r>
                      <a:endParaRPr kumimoji="1" lang="ja-JP" altLang="en-US" dirty="0"/>
                    </a:p>
                  </a:txBody>
                  <a:tcPr/>
                </a:tc>
                <a:tc>
                  <a:txBody>
                    <a:bodyPr/>
                    <a:lstStyle/>
                    <a:p>
                      <a:r>
                        <a:rPr kumimoji="1" lang="ja-JP" altLang="en-US" dirty="0"/>
                        <a:t>べき算</a:t>
                      </a:r>
                    </a:p>
                  </a:txBody>
                  <a:tcPr/>
                </a:tc>
                <a:extLst>
                  <a:ext uri="{0D108BD9-81ED-4DB2-BD59-A6C34878D82A}">
                    <a16:rowId xmlns:a16="http://schemas.microsoft.com/office/drawing/2014/main" val="10006"/>
                  </a:ext>
                </a:extLst>
              </a:tr>
              <a:tr h="370840">
                <a:tc>
                  <a:txBody>
                    <a:bodyPr/>
                    <a:lstStyle/>
                    <a:p>
                      <a:r>
                        <a:rPr kumimoji="1" lang="en-US" altLang="ja-JP" dirty="0"/>
                        <a:t>7</a:t>
                      </a:r>
                      <a:endParaRPr kumimoji="1" lang="ja-JP" altLang="en-US" dirty="0"/>
                    </a:p>
                  </a:txBody>
                  <a:tcPr/>
                </a:tc>
                <a:tc>
                  <a:txBody>
                    <a:bodyPr/>
                    <a:lstStyle/>
                    <a:p>
                      <a:r>
                        <a:rPr kumimoji="1" lang="ja-JP" altLang="en-US" dirty="0"/>
                        <a:t>* または </a:t>
                      </a:r>
                      <a:r>
                        <a:rPr kumimoji="1" lang="en-US" altLang="ja-JP" dirty="0"/>
                        <a:t>/</a:t>
                      </a:r>
                      <a:endParaRPr kumimoji="1" lang="ja-JP" altLang="en-US" dirty="0"/>
                    </a:p>
                  </a:txBody>
                  <a:tcPr/>
                </a:tc>
                <a:tc>
                  <a:txBody>
                    <a:bodyPr/>
                    <a:lstStyle/>
                    <a:p>
                      <a:r>
                        <a:rPr kumimoji="1" lang="ja-JP" altLang="en-US" dirty="0"/>
                        <a:t>乗算または除算</a:t>
                      </a:r>
                    </a:p>
                  </a:txBody>
                  <a:tcPr/>
                </a:tc>
                <a:extLst>
                  <a:ext uri="{0D108BD9-81ED-4DB2-BD59-A6C34878D82A}">
                    <a16:rowId xmlns:a16="http://schemas.microsoft.com/office/drawing/2014/main" val="10007"/>
                  </a:ext>
                </a:extLst>
              </a:tr>
              <a:tr h="370840">
                <a:tc>
                  <a:txBody>
                    <a:bodyPr/>
                    <a:lstStyle/>
                    <a:p>
                      <a:r>
                        <a:rPr kumimoji="1" lang="en-US" altLang="ja-JP" dirty="0"/>
                        <a:t>8</a:t>
                      </a:r>
                      <a:endParaRPr kumimoji="1" lang="ja-JP" altLang="en-US" dirty="0"/>
                    </a:p>
                  </a:txBody>
                  <a:tcPr/>
                </a:tc>
                <a:tc>
                  <a:txBody>
                    <a:bodyPr/>
                    <a:lstStyle/>
                    <a:p>
                      <a:r>
                        <a:rPr kumimoji="1" lang="en-US" altLang="ja-JP" dirty="0"/>
                        <a:t>+ </a:t>
                      </a:r>
                      <a:r>
                        <a:rPr kumimoji="1" lang="ja-JP" altLang="en-US" dirty="0"/>
                        <a:t>または </a:t>
                      </a:r>
                      <a:r>
                        <a:rPr kumimoji="1" lang="en-US" altLang="ja-JP" dirty="0"/>
                        <a:t>-</a:t>
                      </a:r>
                      <a:endParaRPr kumimoji="1" lang="ja-JP" altLang="en-US" dirty="0"/>
                    </a:p>
                  </a:txBody>
                  <a:tcPr/>
                </a:tc>
                <a:tc>
                  <a:txBody>
                    <a:bodyPr/>
                    <a:lstStyle/>
                    <a:p>
                      <a:r>
                        <a:rPr kumimoji="1" lang="ja-JP" altLang="en-US" dirty="0"/>
                        <a:t>加算または減算</a:t>
                      </a:r>
                    </a:p>
                  </a:txBody>
                  <a:tcPr/>
                </a:tc>
                <a:extLst>
                  <a:ext uri="{0D108BD9-81ED-4DB2-BD59-A6C34878D82A}">
                    <a16:rowId xmlns:a16="http://schemas.microsoft.com/office/drawing/2014/main" val="10008"/>
                  </a:ext>
                </a:extLst>
              </a:tr>
              <a:tr h="370840">
                <a:tc>
                  <a:txBody>
                    <a:bodyPr/>
                    <a:lstStyle/>
                    <a:p>
                      <a:r>
                        <a:rPr kumimoji="1" lang="en-US" altLang="ja-JP" dirty="0"/>
                        <a:t>9</a:t>
                      </a:r>
                      <a:endParaRPr kumimoji="1" lang="ja-JP" altLang="en-US" dirty="0"/>
                    </a:p>
                  </a:txBody>
                  <a:tcPr/>
                </a:tc>
                <a:tc>
                  <a:txBody>
                    <a:bodyPr/>
                    <a:lstStyle/>
                    <a:p>
                      <a:r>
                        <a:rPr kumimoji="1" lang="en-US" altLang="ja-JP" dirty="0"/>
                        <a:t>&amp;</a:t>
                      </a:r>
                      <a:endParaRPr kumimoji="1" lang="ja-JP" altLang="en-US" dirty="0"/>
                    </a:p>
                  </a:txBody>
                  <a:tcPr/>
                </a:tc>
                <a:tc>
                  <a:txBody>
                    <a:bodyPr/>
                    <a:lstStyle/>
                    <a:p>
                      <a:r>
                        <a:rPr kumimoji="1" lang="ja-JP" altLang="en-US" dirty="0"/>
                        <a:t>文字列の結合または連結</a:t>
                      </a:r>
                    </a:p>
                  </a:txBody>
                  <a:tcPr/>
                </a:tc>
                <a:extLst>
                  <a:ext uri="{0D108BD9-81ED-4DB2-BD59-A6C34878D82A}">
                    <a16:rowId xmlns:a16="http://schemas.microsoft.com/office/drawing/2014/main" val="10009"/>
                  </a:ext>
                </a:extLst>
              </a:tr>
              <a:tr h="370840">
                <a:tc>
                  <a:txBody>
                    <a:bodyPr/>
                    <a:lstStyle/>
                    <a:p>
                      <a:r>
                        <a:rPr kumimoji="1" lang="en-US" altLang="ja-JP" dirty="0"/>
                        <a:t>10</a:t>
                      </a:r>
                      <a:endParaRPr kumimoji="1" lang="ja-JP" altLang="en-US" dirty="0"/>
                    </a:p>
                  </a:txBody>
                  <a:tcPr/>
                </a:tc>
                <a:tc>
                  <a:txBody>
                    <a:bodyPr/>
                    <a:lstStyle/>
                    <a:p>
                      <a:r>
                        <a:rPr kumimoji="1" lang="en-US" altLang="ja-JP" dirty="0"/>
                        <a:t>=</a:t>
                      </a:r>
                      <a:r>
                        <a:rPr kumimoji="1" lang="ja-JP" altLang="en-US" dirty="0"/>
                        <a:t>　</a:t>
                      </a:r>
                      <a:r>
                        <a:rPr kumimoji="1" lang="en-US" altLang="ja-JP" dirty="0"/>
                        <a:t>&lt;</a:t>
                      </a:r>
                      <a:r>
                        <a:rPr kumimoji="1" lang="ja-JP" altLang="en-US" dirty="0"/>
                        <a:t>　</a:t>
                      </a:r>
                      <a:r>
                        <a:rPr kumimoji="1" lang="en-US" altLang="ja-JP" dirty="0"/>
                        <a:t>&gt;</a:t>
                      </a:r>
                      <a:r>
                        <a:rPr kumimoji="1" lang="ja-JP" altLang="en-US" dirty="0"/>
                        <a:t>　</a:t>
                      </a:r>
                      <a:r>
                        <a:rPr kumimoji="1" lang="en-US" altLang="ja-JP" dirty="0"/>
                        <a:t>&lt;=</a:t>
                      </a:r>
                      <a:r>
                        <a:rPr kumimoji="1" lang="ja-JP" altLang="en-US" dirty="0"/>
                        <a:t>　</a:t>
                      </a:r>
                      <a:r>
                        <a:rPr kumimoji="1" lang="en-US" altLang="ja-JP" dirty="0"/>
                        <a:t>&gt;=</a:t>
                      </a:r>
                      <a:r>
                        <a:rPr kumimoji="1" lang="ja-JP" altLang="en-US" dirty="0"/>
                        <a:t>　</a:t>
                      </a:r>
                      <a:r>
                        <a:rPr kumimoji="1" lang="en-US" altLang="ja-JP" dirty="0"/>
                        <a:t>&lt;&gt;</a:t>
                      </a:r>
                      <a:endParaRPr kumimoji="1" lang="ja-JP" altLang="en-US" dirty="0"/>
                    </a:p>
                  </a:txBody>
                  <a:tcPr/>
                </a:tc>
                <a:tc>
                  <a:txBody>
                    <a:bodyPr/>
                    <a:lstStyle/>
                    <a:p>
                      <a:r>
                        <a:rPr kumimoji="1" lang="ja-JP" altLang="en-US" dirty="0"/>
                        <a:t>比較演算子</a:t>
                      </a:r>
                    </a:p>
                  </a:txBody>
                  <a:tcPr/>
                </a:tc>
                <a:extLst>
                  <a:ext uri="{0D108BD9-81ED-4DB2-BD59-A6C34878D82A}">
                    <a16:rowId xmlns:a16="http://schemas.microsoft.com/office/drawing/2014/main" val="10010"/>
                  </a:ext>
                </a:extLst>
              </a:tr>
            </a:tbl>
          </a:graphicData>
        </a:graphic>
      </p:graphicFrame>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30</a:t>
            </a:fld>
            <a:endParaRPr kumimoji="1" lang="ja-JP" altLang="en-US"/>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計算の順序：かっこは優先される</a:t>
            </a:r>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3800606092"/>
              </p:ext>
            </p:extLst>
          </p:nvPr>
        </p:nvGraphicFramePr>
        <p:xfrm>
          <a:off x="432000" y="2874334"/>
          <a:ext cx="8280000" cy="1483360"/>
        </p:xfrm>
        <a:graphic>
          <a:graphicData uri="http://schemas.openxmlformats.org/drawingml/2006/table">
            <a:tbl>
              <a:tblPr firstRow="1" bandRow="1">
                <a:tableStyleId>{5C22544A-7EE6-4342-B048-85BDC9FD1C3A}</a:tableStyleId>
              </a:tblPr>
              <a:tblGrid>
                <a:gridCol w="2304000">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3672000">
                  <a:extLst>
                    <a:ext uri="{9D8B030D-6E8A-4147-A177-3AD203B41FA5}">
                      <a16:colId xmlns:a16="http://schemas.microsoft.com/office/drawing/2014/main" val="20002"/>
                    </a:ext>
                  </a:extLst>
                </a:gridCol>
              </a:tblGrid>
              <a:tr h="370840">
                <a:tc>
                  <a:txBody>
                    <a:bodyPr/>
                    <a:lstStyle/>
                    <a:p>
                      <a:pPr algn="ctr"/>
                      <a:r>
                        <a:rPr kumimoji="1" lang="ja-JP" altLang="en-US" dirty="0"/>
                        <a:t>計算式</a:t>
                      </a:r>
                    </a:p>
                  </a:txBody>
                  <a:tcPr anchor="ctr"/>
                </a:tc>
                <a:tc>
                  <a:txBody>
                    <a:bodyPr/>
                    <a:lstStyle/>
                    <a:p>
                      <a:pPr algn="ctr"/>
                      <a:r>
                        <a:rPr kumimoji="1" lang="ja-JP" altLang="en-US" dirty="0"/>
                        <a:t>結果</a:t>
                      </a:r>
                    </a:p>
                  </a:txBody>
                  <a:tcPr anchor="ctr"/>
                </a:tc>
                <a:tc>
                  <a:txBody>
                    <a:bodyPr/>
                    <a:lstStyle/>
                    <a:p>
                      <a:pPr algn="ctr"/>
                      <a:r>
                        <a:rPr kumimoji="1" lang="ja-JP" altLang="en-US" dirty="0"/>
                        <a:t>説明</a:t>
                      </a:r>
                    </a:p>
                  </a:txBody>
                  <a:tcPr anchor="ctr"/>
                </a:tc>
                <a:extLst>
                  <a:ext uri="{0D108BD9-81ED-4DB2-BD59-A6C34878D82A}">
                    <a16:rowId xmlns:a16="http://schemas.microsoft.com/office/drawing/2014/main" val="10000"/>
                  </a:ext>
                </a:extLst>
              </a:tr>
              <a:tr h="370840">
                <a:tc>
                  <a:txBody>
                    <a:bodyPr/>
                    <a:lstStyle/>
                    <a:p>
                      <a:r>
                        <a:rPr kumimoji="1" lang="en-US" altLang="ja-JP" dirty="0"/>
                        <a:t>=7+3*5</a:t>
                      </a:r>
                      <a:endParaRPr kumimoji="1" lang="ja-JP" altLang="en-US" dirty="0"/>
                    </a:p>
                  </a:txBody>
                  <a:tcPr/>
                </a:tc>
                <a:tc>
                  <a:txBody>
                    <a:bodyPr/>
                    <a:lstStyle/>
                    <a:p>
                      <a:r>
                        <a:rPr kumimoji="1" lang="en-US" altLang="ja-JP" dirty="0"/>
                        <a:t>22</a:t>
                      </a:r>
                      <a:r>
                        <a:rPr kumimoji="1" lang="ja-JP" altLang="en-US" dirty="0"/>
                        <a:t>（</a:t>
                      </a:r>
                      <a:r>
                        <a:rPr kumimoji="1" lang="en-US" altLang="ja-JP" dirty="0"/>
                        <a:t>50</a:t>
                      </a:r>
                      <a:r>
                        <a:rPr kumimoji="1" lang="ja-JP" altLang="en-US" dirty="0"/>
                        <a:t>ではない）</a:t>
                      </a:r>
                    </a:p>
                  </a:txBody>
                  <a:tcPr/>
                </a:tc>
                <a:tc>
                  <a:txBody>
                    <a:bodyPr/>
                    <a:lstStyle/>
                    <a:p>
                      <a:r>
                        <a:rPr kumimoji="1" lang="en-US" altLang="ja-JP" dirty="0"/>
                        <a:t>3*5</a:t>
                      </a:r>
                      <a:r>
                        <a:rPr kumimoji="1" lang="ja-JP" altLang="en-US" dirty="0"/>
                        <a:t>の結果に</a:t>
                      </a:r>
                      <a:r>
                        <a:rPr kumimoji="1" lang="en-US" altLang="ja-JP" dirty="0"/>
                        <a:t>7</a:t>
                      </a:r>
                      <a:r>
                        <a:rPr kumimoji="1" lang="ja-JP" altLang="en-US" dirty="0"/>
                        <a:t>を加算</a:t>
                      </a:r>
                    </a:p>
                  </a:txBody>
                  <a:tcPr/>
                </a:tc>
                <a:extLst>
                  <a:ext uri="{0D108BD9-81ED-4DB2-BD59-A6C34878D82A}">
                    <a16:rowId xmlns:a16="http://schemas.microsoft.com/office/drawing/2014/main" val="10001"/>
                  </a:ext>
                </a:extLst>
              </a:tr>
              <a:tr h="370840">
                <a:tc>
                  <a:txBody>
                    <a:bodyPr/>
                    <a:lstStyle/>
                    <a:p>
                      <a:r>
                        <a:rPr kumimoji="1" lang="en-US" altLang="ja-JP" dirty="0"/>
                        <a:t>=(7+3)*5</a:t>
                      </a:r>
                      <a:endParaRPr kumimoji="1" lang="ja-JP" altLang="en-US" dirty="0"/>
                    </a:p>
                  </a:txBody>
                  <a:tcPr/>
                </a:tc>
                <a:tc>
                  <a:txBody>
                    <a:bodyPr/>
                    <a:lstStyle/>
                    <a:p>
                      <a:r>
                        <a:rPr kumimoji="1" lang="en-US" altLang="ja-JP" dirty="0"/>
                        <a:t>50</a:t>
                      </a:r>
                      <a:endParaRPr kumimoji="1" lang="ja-JP" altLang="en-US" dirty="0"/>
                    </a:p>
                  </a:txBody>
                  <a:tcPr/>
                </a:tc>
                <a:tc>
                  <a:txBody>
                    <a:bodyPr/>
                    <a:lstStyle/>
                    <a:p>
                      <a:r>
                        <a:rPr kumimoji="1" lang="en-US" altLang="ja-JP" dirty="0"/>
                        <a:t>7+3</a:t>
                      </a:r>
                      <a:r>
                        <a:rPr kumimoji="1" lang="ja-JP" altLang="en-US" dirty="0"/>
                        <a:t>の結果を</a:t>
                      </a:r>
                      <a:r>
                        <a:rPr kumimoji="1" lang="en-US" altLang="ja-JP" dirty="0"/>
                        <a:t>5</a:t>
                      </a:r>
                      <a:r>
                        <a:rPr kumimoji="1" lang="ja-JP" altLang="en-US" dirty="0"/>
                        <a:t>倍する</a:t>
                      </a:r>
                    </a:p>
                  </a:txBody>
                  <a:tcPr/>
                </a:tc>
                <a:extLst>
                  <a:ext uri="{0D108BD9-81ED-4DB2-BD59-A6C34878D82A}">
                    <a16:rowId xmlns:a16="http://schemas.microsoft.com/office/drawing/2014/main" val="10002"/>
                  </a:ext>
                </a:extLst>
              </a:tr>
              <a:tr h="370840">
                <a:tc>
                  <a:txBody>
                    <a:bodyPr/>
                    <a:lstStyle/>
                    <a:p>
                      <a:r>
                        <a:rPr kumimoji="1" lang="en-US" altLang="ja-JP" dirty="0"/>
                        <a:t>=(1+2)*(2-1)</a:t>
                      </a:r>
                      <a:endParaRPr kumimoji="1" lang="ja-JP" altLang="en-US" dirty="0"/>
                    </a:p>
                  </a:txBody>
                  <a:tcPr/>
                </a:tc>
                <a:tc>
                  <a:txBody>
                    <a:bodyPr/>
                    <a:lstStyle/>
                    <a:p>
                      <a:r>
                        <a:rPr kumimoji="1" lang="en-US" altLang="ja-JP" dirty="0"/>
                        <a:t>3</a:t>
                      </a:r>
                      <a:endParaRPr kumimoji="1" lang="ja-JP" altLang="en-US" dirty="0"/>
                    </a:p>
                  </a:txBody>
                  <a:tcPr/>
                </a:tc>
                <a:tc>
                  <a:txBody>
                    <a:bodyPr/>
                    <a:lstStyle/>
                    <a:p>
                      <a:r>
                        <a:rPr kumimoji="1" lang="en-US" altLang="ja-JP" dirty="0"/>
                        <a:t>1+2</a:t>
                      </a:r>
                      <a:r>
                        <a:rPr kumimoji="1" lang="ja-JP" altLang="en-US" dirty="0"/>
                        <a:t>の結果に</a:t>
                      </a:r>
                      <a:r>
                        <a:rPr kumimoji="1" lang="en-US" altLang="ja-JP" dirty="0"/>
                        <a:t>2-1</a:t>
                      </a:r>
                      <a:r>
                        <a:rPr kumimoji="1" lang="ja-JP" altLang="en-US" dirty="0"/>
                        <a:t>の結果を乗算する</a:t>
                      </a:r>
                    </a:p>
                  </a:txBody>
                  <a:tcPr/>
                </a:tc>
                <a:extLst>
                  <a:ext uri="{0D108BD9-81ED-4DB2-BD59-A6C34878D82A}">
                    <a16:rowId xmlns:a16="http://schemas.microsoft.com/office/drawing/2014/main" val="10003"/>
                  </a:ext>
                </a:extLst>
              </a:tr>
            </a:tbl>
          </a:graphicData>
        </a:graphic>
      </p:graphicFrame>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31</a:t>
            </a:fld>
            <a:endParaRPr kumimoji="1" lang="ja-JP" altLang="en-US"/>
          </a:p>
        </p:txBody>
      </p:sp>
      <p:sp>
        <p:nvSpPr>
          <p:cNvPr id="8" name="テキスト ボックス 7"/>
          <p:cNvSpPr txBox="1"/>
          <p:nvPr/>
        </p:nvSpPr>
        <p:spPr>
          <a:xfrm>
            <a:off x="468000" y="1643050"/>
            <a:ext cx="82188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dirty="0"/>
              <a:t>計算順序を変更するには、最初に計算を実行する必要のある数式の要素をかっこで囲む。</a:t>
            </a:r>
            <a:endParaRPr kumimoji="1" lang="en-US" altLang="ja-JP" dirty="0"/>
          </a:p>
          <a:p>
            <a:r>
              <a:rPr kumimoji="1" lang="ja-JP" altLang="en-US" spc="-150" dirty="0"/>
              <a:t>つまり </a:t>
            </a:r>
            <a:r>
              <a:rPr kumimoji="1" lang="en-US" altLang="ja-JP" spc="-150" dirty="0"/>
              <a:t>=</a:t>
            </a:r>
            <a:r>
              <a:rPr kumimoji="1" lang="ja-JP" altLang="en-US" spc="-150" dirty="0"/>
              <a:t>（</a:t>
            </a:r>
            <a:r>
              <a:rPr lang="en-US" altLang="ja-JP" spc="-150" dirty="0"/>
              <a:t>1+2</a:t>
            </a:r>
            <a:r>
              <a:rPr kumimoji="1" lang="ja-JP" altLang="en-US" spc="-150" dirty="0"/>
              <a:t>）</a:t>
            </a:r>
            <a:r>
              <a:rPr kumimoji="1" lang="en-US" altLang="ja-JP" spc="-150" dirty="0"/>
              <a:t>*3 </a:t>
            </a:r>
            <a:r>
              <a:rPr kumimoji="1" lang="ja-JP" altLang="en-US" spc="-150" dirty="0"/>
              <a:t>で</a:t>
            </a:r>
            <a:r>
              <a:rPr lang="ja-JP" altLang="en-US" spc="-150" dirty="0"/>
              <a:t>は、最初に </a:t>
            </a:r>
            <a:r>
              <a:rPr lang="en-US" altLang="ja-JP" spc="-150" dirty="0"/>
              <a:t>1+2 </a:t>
            </a:r>
            <a:r>
              <a:rPr lang="ja-JP" altLang="en-US" spc="-150" dirty="0"/>
              <a:t>が計算され、その結果に</a:t>
            </a:r>
            <a:r>
              <a:rPr lang="en-US" altLang="ja-JP" spc="-150" dirty="0"/>
              <a:t>3</a:t>
            </a:r>
            <a:r>
              <a:rPr lang="ja-JP" altLang="en-US" spc="-150" dirty="0"/>
              <a:t>が乗算される。</a:t>
            </a:r>
            <a:endParaRPr kumimoji="1" lang="ja-JP" altLang="en-US" spc="-1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関数の引数とネスト（入れ子）</a:t>
            </a:r>
          </a:p>
        </p:txBody>
      </p:sp>
      <p:sp>
        <p:nvSpPr>
          <p:cNvPr id="3" name="コンテンツ プレースホルダ 2"/>
          <p:cNvSpPr>
            <a:spLocks noGrp="1"/>
          </p:cNvSpPr>
          <p:nvPr>
            <p:ph idx="1"/>
          </p:nvPr>
        </p:nvSpPr>
        <p:spPr>
          <a:xfrm>
            <a:off x="457200" y="1600200"/>
            <a:ext cx="8229600" cy="4525963"/>
          </a:xfrm>
        </p:spPr>
        <p:txBody>
          <a:bodyPr>
            <a:normAutofit/>
          </a:bodyPr>
          <a:lstStyle/>
          <a:p>
            <a:pPr>
              <a:buClr>
                <a:schemeClr val="accent5"/>
              </a:buClr>
              <a:buFont typeface="Wingdings" pitchFamily="2" charset="2"/>
              <a:buChar char="l"/>
            </a:pPr>
            <a:r>
              <a:rPr kumimoji="1" lang="ja-JP" altLang="en-US" dirty="0"/>
              <a:t>引数（ひきすう）</a:t>
            </a:r>
            <a:endParaRPr kumimoji="1" lang="en-US" altLang="ja-JP" dirty="0"/>
          </a:p>
          <a:p>
            <a:pPr lvl="1">
              <a:buClr>
                <a:srgbClr val="0070C0"/>
              </a:buClr>
              <a:buFont typeface="Wingdings" pitchFamily="2" charset="2"/>
              <a:buChar char="ü"/>
            </a:pPr>
            <a:r>
              <a:rPr kumimoji="1" lang="ja-JP" altLang="en-US" dirty="0"/>
              <a:t>特定の値：セル、セル範囲、数値、文字列など</a:t>
            </a:r>
            <a:endParaRPr kumimoji="1" lang="en-US" altLang="ja-JP" dirty="0"/>
          </a:p>
          <a:p>
            <a:pPr lvl="1">
              <a:buClr>
                <a:srgbClr val="0070C0"/>
              </a:buClr>
              <a:buFont typeface="Wingdings" pitchFamily="2" charset="2"/>
              <a:buChar char="ü"/>
            </a:pPr>
            <a:r>
              <a:rPr lang="ja-JP" altLang="en-US" dirty="0"/>
              <a:t>関数により指定できる数が決まっている</a:t>
            </a:r>
            <a:endParaRPr lang="en-US" altLang="ja-JP" dirty="0"/>
          </a:p>
          <a:p>
            <a:pPr>
              <a:buClr>
                <a:schemeClr val="accent5"/>
              </a:buClr>
              <a:buFont typeface="Wingdings" pitchFamily="2" charset="2"/>
              <a:buChar char="l"/>
            </a:pPr>
            <a:r>
              <a:rPr lang="ja-JP" altLang="en-US" dirty="0"/>
              <a:t>ネスト（入れ子）</a:t>
            </a:r>
            <a:endParaRPr lang="en-US" altLang="ja-JP" dirty="0"/>
          </a:p>
          <a:p>
            <a:pPr lvl="1">
              <a:buClr>
                <a:srgbClr val="0070C0"/>
              </a:buClr>
              <a:buFont typeface="Wingdings" pitchFamily="2" charset="2"/>
              <a:buChar char="ü"/>
            </a:pPr>
            <a:r>
              <a:rPr lang="ja-JP" altLang="en-US" dirty="0"/>
              <a:t>複数の関数を組み合わせて使用する</a:t>
            </a:r>
            <a:endParaRPr lang="en-US" altLang="ja-JP" dirty="0"/>
          </a:p>
          <a:p>
            <a:pPr lvl="1">
              <a:buClr>
                <a:srgbClr val="0070C0"/>
              </a:buClr>
              <a:buFont typeface="Wingdings" pitchFamily="2" charset="2"/>
              <a:buChar char="ü"/>
            </a:pPr>
            <a:r>
              <a:rPr lang="en-US" altLang="ja-JP" dirty="0"/>
              <a:t>64</a:t>
            </a:r>
            <a:r>
              <a:rPr lang="ja-JP" altLang="en-US" dirty="0"/>
              <a:t>レベルまで関数を指定可能</a:t>
            </a:r>
            <a:endParaRPr lang="en-US" altLang="ja-JP" dirty="0"/>
          </a:p>
          <a:p>
            <a:pPr lvl="1">
              <a:buClr>
                <a:srgbClr val="0070C0"/>
              </a:buClr>
              <a:buFont typeface="Wingdings" pitchFamily="2" charset="2"/>
              <a:buChar char="ü"/>
            </a:pPr>
            <a:r>
              <a:rPr lang="ja-JP" altLang="en-US" dirty="0"/>
              <a:t>例</a:t>
            </a:r>
            <a:r>
              <a:rPr lang="en-US" altLang="ja-JP" dirty="0"/>
              <a:t>)</a:t>
            </a:r>
            <a:r>
              <a:rPr lang="ja-JP" altLang="en-US" spc="-150" dirty="0"/>
              <a:t>＝</a:t>
            </a:r>
            <a:r>
              <a:rPr lang="en-US" altLang="ja-JP" spc="-150" dirty="0"/>
              <a:t>IF(AVERAGE(F2</a:t>
            </a:r>
            <a:r>
              <a:rPr lang="ja-JP" altLang="en-US" spc="-150" dirty="0"/>
              <a:t>：</a:t>
            </a:r>
            <a:r>
              <a:rPr lang="en-US" altLang="ja-JP" spc="-150" dirty="0"/>
              <a:t>F5)&gt;50,SUM(G2:G5</a:t>
            </a:r>
            <a:r>
              <a:rPr lang="ja-JP" altLang="en-US" spc="-150" dirty="0"/>
              <a:t>）</a:t>
            </a:r>
            <a:r>
              <a:rPr lang="en-US" altLang="ja-JP" spc="-150" dirty="0"/>
              <a:t>,0</a:t>
            </a:r>
            <a:r>
              <a:rPr lang="ja-JP" altLang="en-US" spc="-150" dirty="0"/>
              <a:t>）</a:t>
            </a:r>
            <a:endParaRPr lang="en-US" altLang="ja-JP" spc="-150" dirty="0"/>
          </a:p>
          <a:p>
            <a:pPr lvl="1">
              <a:buClr>
                <a:srgbClr val="0070C0"/>
              </a:buClr>
              <a:buFont typeface="Wingdings" pitchFamily="2" charset="2"/>
              <a:buChar char="ü"/>
            </a:pPr>
            <a:r>
              <a:rPr lang="ja-JP" altLang="en-US" spc="-150" dirty="0"/>
              <a:t>入れ子を多用する際には充分に検討する</a:t>
            </a:r>
            <a:endParaRPr lang="en-US" altLang="ja-JP" spc="-150" dirty="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32</a:t>
            </a:fld>
            <a:endParaRPr kumimoji="1" lang="ja-JP" altLang="en-US"/>
          </a:p>
        </p:txBody>
      </p:sp>
      <p:sp>
        <p:nvSpPr>
          <p:cNvPr id="7" name="テキスト ボックス 6"/>
          <p:cNvSpPr txBox="1"/>
          <p:nvPr/>
        </p:nvSpPr>
        <p:spPr>
          <a:xfrm>
            <a:off x="457200" y="5939988"/>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引数を「いんすう」とは読まない。「いんすう」は「因数」で使う。</a:t>
            </a:r>
            <a:r>
              <a:rPr lang="en-US" altLang="ja-JP" dirty="0"/>
              <a:t>(</a:t>
            </a:r>
            <a:r>
              <a:rPr lang="ja-JP" altLang="en-US" dirty="0"/>
              <a:t>例：因数分解や素因数）。</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コンテンツ プレースホルダー 15">
            <a:extLst>
              <a:ext uri="{FF2B5EF4-FFF2-40B4-BE49-F238E27FC236}">
                <a16:creationId xmlns:a16="http://schemas.microsoft.com/office/drawing/2014/main" id="{8634BBFD-78CA-43B9-B631-4EADF9D0E9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0808"/>
            <a:ext cx="3543300" cy="2571750"/>
          </a:xfrm>
          <a:ln>
            <a:solidFill>
              <a:schemeClr val="accent6">
                <a:lumMod val="50000"/>
              </a:schemeClr>
            </a:solidFill>
          </a:ln>
        </p:spPr>
      </p:pic>
      <p:sp>
        <p:nvSpPr>
          <p:cNvPr id="2" name="タイトル 1"/>
          <p:cNvSpPr>
            <a:spLocks noGrp="1"/>
          </p:cNvSpPr>
          <p:nvPr>
            <p:ph type="title"/>
          </p:nvPr>
        </p:nvSpPr>
        <p:spPr>
          <a:xfrm>
            <a:off x="457200" y="25431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en-US" altLang="ja-JP" sz="3600" dirty="0"/>
              <a:t>Σ</a:t>
            </a:r>
            <a:r>
              <a:rPr lang="ja-JP" altLang="en-US" sz="3600" dirty="0"/>
              <a:t>オート</a:t>
            </a:r>
            <a:r>
              <a:rPr lang="en-US" altLang="ja-JP" sz="3600" dirty="0"/>
              <a:t>SUM</a:t>
            </a:r>
            <a:r>
              <a:rPr lang="ja-JP" altLang="en-US" sz="3600" dirty="0"/>
              <a:t>（サム）ボタン</a:t>
            </a:r>
          </a:p>
        </p:txBody>
      </p:sp>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33</a:t>
            </a:fld>
            <a:endParaRPr kumimoji="1" lang="ja-JP" altLang="en-US"/>
          </a:p>
        </p:txBody>
      </p:sp>
      <p:sp>
        <p:nvSpPr>
          <p:cNvPr id="18" name="テキスト ボックス 17"/>
          <p:cNvSpPr txBox="1"/>
          <p:nvPr/>
        </p:nvSpPr>
        <p:spPr>
          <a:xfrm>
            <a:off x="428596"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a:t>
            </a:r>
            <a:r>
              <a:rPr lang="ja-JP" altLang="en-US" spc="-150" dirty="0"/>
              <a:t>シート「オートサム練習」を開き、設問に答えてください。</a:t>
            </a:r>
            <a:endParaRPr kumimoji="1" lang="ja-JP" altLang="en-US" spc="-150" dirty="0"/>
          </a:p>
        </p:txBody>
      </p:sp>
      <p:pic>
        <p:nvPicPr>
          <p:cNvPr id="19" name="図 18">
            <a:extLst>
              <a:ext uri="{FF2B5EF4-FFF2-40B4-BE49-F238E27FC236}">
                <a16:creationId xmlns:a16="http://schemas.microsoft.com/office/drawing/2014/main" id="{A6577D49-B5CF-4738-AA3A-70DE7C1CA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699125"/>
            <a:ext cx="2466975" cy="1152525"/>
          </a:xfrm>
          <a:prstGeom prst="rect">
            <a:avLst/>
          </a:prstGeom>
          <a:ln>
            <a:solidFill>
              <a:schemeClr val="accent6">
                <a:lumMod val="50000"/>
              </a:schemeClr>
            </a:solidFill>
          </a:ln>
        </p:spPr>
      </p:pic>
      <p:sp>
        <p:nvSpPr>
          <p:cNvPr id="20" name="テキスト ボックス 19">
            <a:extLst>
              <a:ext uri="{FF2B5EF4-FFF2-40B4-BE49-F238E27FC236}">
                <a16:creationId xmlns:a16="http://schemas.microsoft.com/office/drawing/2014/main" id="{71BF3435-C6BA-455A-9B81-4833BC8568E2}"/>
              </a:ext>
            </a:extLst>
          </p:cNvPr>
          <p:cNvSpPr txBox="1"/>
          <p:nvPr/>
        </p:nvSpPr>
        <p:spPr>
          <a:xfrm>
            <a:off x="395804" y="5025950"/>
            <a:ext cx="8208000" cy="923330"/>
          </a:xfrm>
          <a:prstGeom prst="rect">
            <a:avLst/>
          </a:prstGeom>
          <a:noFill/>
        </p:spPr>
        <p:txBody>
          <a:bodyPr wrap="square" rtlCol="0">
            <a:spAutoFit/>
          </a:bodyPr>
          <a:lstStyle/>
          <a:p>
            <a:r>
              <a:rPr kumimoji="1" lang="ja-JP" altLang="en-US" dirty="0">
                <a:solidFill>
                  <a:srgbClr val="FF0000"/>
                </a:solidFill>
              </a:rPr>
              <a:t>①</a:t>
            </a:r>
            <a:r>
              <a:rPr kumimoji="1" lang="ja-JP" altLang="en-US" dirty="0"/>
              <a:t>セル</a:t>
            </a:r>
            <a:r>
              <a:rPr kumimoji="1" lang="en-US" altLang="ja-JP" dirty="0"/>
              <a:t>B6</a:t>
            </a:r>
            <a:r>
              <a:rPr kumimoji="1" lang="ja-JP" altLang="en-US" dirty="0"/>
              <a:t>を選択します。</a:t>
            </a:r>
            <a:endParaRPr kumimoji="1" lang="en-US" altLang="ja-JP" dirty="0"/>
          </a:p>
          <a:p>
            <a:r>
              <a:rPr lang="ja-JP" altLang="en-US" dirty="0">
                <a:solidFill>
                  <a:srgbClr val="FF0000"/>
                </a:solidFill>
              </a:rPr>
              <a:t>②</a:t>
            </a:r>
            <a:r>
              <a:rPr lang="en-US" altLang="ja-JP" dirty="0"/>
              <a:t>[</a:t>
            </a:r>
            <a:r>
              <a:rPr lang="ja-JP" altLang="en-US" dirty="0"/>
              <a:t>編集</a:t>
            </a:r>
            <a:r>
              <a:rPr lang="en-US" altLang="ja-JP" dirty="0"/>
              <a:t>]</a:t>
            </a:r>
            <a:r>
              <a:rPr lang="ja-JP" altLang="en-US" dirty="0"/>
              <a:t>グループの</a:t>
            </a:r>
            <a:r>
              <a:rPr lang="en-US" altLang="ja-JP" dirty="0"/>
              <a:t>[Σ</a:t>
            </a:r>
            <a:r>
              <a:rPr lang="ja-JP" altLang="en-US" dirty="0"/>
              <a:t>オート</a:t>
            </a:r>
            <a:r>
              <a:rPr lang="en-US" altLang="ja-JP" dirty="0"/>
              <a:t>SUM]</a:t>
            </a:r>
            <a:r>
              <a:rPr lang="ja-JP" altLang="en-US" dirty="0"/>
              <a:t>をクリックします。</a:t>
            </a:r>
            <a:endParaRPr lang="en-US" altLang="ja-JP" dirty="0"/>
          </a:p>
          <a:p>
            <a:r>
              <a:rPr kumimoji="1" lang="ja-JP" altLang="en-US" dirty="0">
                <a:solidFill>
                  <a:srgbClr val="FF0000"/>
                </a:solidFill>
              </a:rPr>
              <a:t>③</a:t>
            </a:r>
            <a:r>
              <a:rPr kumimoji="1" lang="ja-JP" altLang="en-US" dirty="0"/>
              <a:t>セル</a:t>
            </a:r>
            <a:r>
              <a:rPr kumimoji="1" lang="en-US" altLang="ja-JP" dirty="0"/>
              <a:t>B6</a:t>
            </a:r>
            <a:r>
              <a:rPr kumimoji="1" lang="ja-JP" altLang="en-US" dirty="0"/>
              <a:t>にセル</a:t>
            </a:r>
            <a:r>
              <a:rPr kumimoji="1" lang="en-US" altLang="ja-JP" dirty="0"/>
              <a:t>B1</a:t>
            </a:r>
            <a:r>
              <a:rPr kumimoji="1" lang="ja-JP" altLang="en-US" dirty="0"/>
              <a:t>から</a:t>
            </a:r>
            <a:r>
              <a:rPr kumimoji="1" lang="en-US" altLang="ja-JP" dirty="0"/>
              <a:t>B4</a:t>
            </a:r>
            <a:r>
              <a:rPr kumimoji="1" lang="ja-JP" altLang="en-US" dirty="0" err="1"/>
              <a:t>までの</a:t>
            </a:r>
            <a:r>
              <a:rPr kumimoji="1" lang="ja-JP" altLang="en-US" dirty="0"/>
              <a:t>合計値</a:t>
            </a:r>
            <a:r>
              <a:rPr lang="en-US" altLang="ja-JP" dirty="0"/>
              <a:t>10</a:t>
            </a:r>
            <a:r>
              <a:rPr lang="ja-JP" altLang="en-US" dirty="0"/>
              <a:t>が表示されます。</a:t>
            </a:r>
            <a:endParaRPr kumimoji="1" lang="ja-JP" altLang="en-US" dirty="0"/>
          </a:p>
        </p:txBody>
      </p:sp>
      <p:sp>
        <p:nvSpPr>
          <p:cNvPr id="21" name="楕円 20">
            <a:extLst>
              <a:ext uri="{FF2B5EF4-FFF2-40B4-BE49-F238E27FC236}">
                <a16:creationId xmlns:a16="http://schemas.microsoft.com/office/drawing/2014/main" id="{31DF0425-DD37-4FC1-A1D7-D2E5D5FB7FFC}"/>
              </a:ext>
            </a:extLst>
          </p:cNvPr>
          <p:cNvSpPr/>
          <p:nvPr/>
        </p:nvSpPr>
        <p:spPr>
          <a:xfrm>
            <a:off x="755576" y="2415803"/>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1</a:t>
            </a:r>
            <a:endParaRPr kumimoji="1" lang="ja-JP" altLang="en-US" dirty="0">
              <a:solidFill>
                <a:srgbClr val="FF0000"/>
              </a:solidFill>
            </a:endParaRPr>
          </a:p>
        </p:txBody>
      </p:sp>
      <p:sp>
        <p:nvSpPr>
          <p:cNvPr id="22" name="楕円 21">
            <a:extLst>
              <a:ext uri="{FF2B5EF4-FFF2-40B4-BE49-F238E27FC236}">
                <a16:creationId xmlns:a16="http://schemas.microsoft.com/office/drawing/2014/main" id="{BC20C77D-BA7A-4965-9A0D-855CFD72EC40}"/>
              </a:ext>
            </a:extLst>
          </p:cNvPr>
          <p:cNvSpPr/>
          <p:nvPr/>
        </p:nvSpPr>
        <p:spPr>
          <a:xfrm>
            <a:off x="4572000" y="169912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2</a:t>
            </a:r>
            <a:endParaRPr kumimoji="1" lang="ja-JP" altLang="en-US" dirty="0">
              <a:solidFill>
                <a:srgbClr val="FF0000"/>
              </a:solidFill>
            </a:endParaRPr>
          </a:p>
        </p:txBody>
      </p:sp>
      <p:pic>
        <p:nvPicPr>
          <p:cNvPr id="24" name="図 23">
            <a:extLst>
              <a:ext uri="{FF2B5EF4-FFF2-40B4-BE49-F238E27FC236}">
                <a16:creationId xmlns:a16="http://schemas.microsoft.com/office/drawing/2014/main" id="{0D33E008-F583-4455-83D3-F5E0DDA12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3063875"/>
            <a:ext cx="3543300" cy="1838325"/>
          </a:xfrm>
          <a:prstGeom prst="rect">
            <a:avLst/>
          </a:prstGeom>
          <a:ln>
            <a:solidFill>
              <a:schemeClr val="accent6">
                <a:lumMod val="50000"/>
              </a:schemeClr>
            </a:solidFill>
          </a:ln>
        </p:spPr>
      </p:pic>
      <p:sp>
        <p:nvSpPr>
          <p:cNvPr id="25" name="楕円 24">
            <a:extLst>
              <a:ext uri="{FF2B5EF4-FFF2-40B4-BE49-F238E27FC236}">
                <a16:creationId xmlns:a16="http://schemas.microsoft.com/office/drawing/2014/main" id="{0168C431-F17C-4584-845E-26F86FA60DF0}"/>
              </a:ext>
            </a:extLst>
          </p:cNvPr>
          <p:cNvSpPr/>
          <p:nvPr/>
        </p:nvSpPr>
        <p:spPr>
          <a:xfrm>
            <a:off x="4572000" y="3063875"/>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3</a:t>
            </a:r>
            <a:endParaRPr kumimoji="1" lang="ja-JP" altLang="en-US" dirty="0">
              <a:solidFill>
                <a:srgbClr val="FF0000"/>
              </a:solidFill>
            </a:endParaRPr>
          </a:p>
        </p:txBody>
      </p:sp>
      <p:sp>
        <p:nvSpPr>
          <p:cNvPr id="26" name="正方形/長方形 25">
            <a:extLst>
              <a:ext uri="{FF2B5EF4-FFF2-40B4-BE49-F238E27FC236}">
                <a16:creationId xmlns:a16="http://schemas.microsoft.com/office/drawing/2014/main" id="{567EE619-2B45-47BB-AFFF-CA6CDE0CDC7E}"/>
              </a:ext>
            </a:extLst>
          </p:cNvPr>
          <p:cNvSpPr/>
          <p:nvPr/>
        </p:nvSpPr>
        <p:spPr>
          <a:xfrm>
            <a:off x="5086216" y="1739765"/>
            <a:ext cx="1224136" cy="2661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en-US" altLang="ja-JP" sz="3600" dirty="0"/>
              <a:t>Σ</a:t>
            </a:r>
            <a:r>
              <a:rPr lang="ja-JP" altLang="en-US" sz="3600" dirty="0"/>
              <a:t>オート</a:t>
            </a:r>
            <a:r>
              <a:rPr lang="en-US" altLang="ja-JP" sz="3600" dirty="0"/>
              <a:t>SUM</a:t>
            </a:r>
            <a:r>
              <a:rPr lang="ja-JP" altLang="en-US" sz="3600" dirty="0"/>
              <a:t>（サム）ボタン</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821"/>
            <a:ext cx="1882140" cy="219170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34</a:t>
            </a:fld>
            <a:endParaRPr kumimoji="1" lang="ja-JP" altLang="en-US"/>
          </a:p>
        </p:txBody>
      </p:sp>
      <p:cxnSp>
        <p:nvCxnSpPr>
          <p:cNvPr id="13" name="直線矢印コネクタ 12"/>
          <p:cNvCxnSpPr>
            <a:cxnSpLocks/>
          </p:cNvCxnSpPr>
          <p:nvPr/>
        </p:nvCxnSpPr>
        <p:spPr>
          <a:xfrm>
            <a:off x="2123832" y="3861048"/>
            <a:ext cx="936000" cy="0"/>
          </a:xfrm>
          <a:prstGeom prst="straightConnector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844810"/>
            <a:ext cx="5416868" cy="3545586"/>
          </a:xfrm>
          <a:prstGeom prst="rect">
            <a:avLst/>
          </a:prstGeom>
        </p:spPr>
      </p:pic>
      <p:sp>
        <p:nvSpPr>
          <p:cNvPr id="11" name="正方形/長方形 10">
            <a:extLst>
              <a:ext uri="{FF2B5EF4-FFF2-40B4-BE49-F238E27FC236}">
                <a16:creationId xmlns:a16="http://schemas.microsoft.com/office/drawing/2014/main" id="{C3188E93-B52C-4403-85A7-6D3F642532C2}"/>
              </a:ext>
            </a:extLst>
          </p:cNvPr>
          <p:cNvSpPr/>
          <p:nvPr/>
        </p:nvSpPr>
        <p:spPr>
          <a:xfrm>
            <a:off x="755576" y="3717032"/>
            <a:ext cx="1296248" cy="319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7C23A37F-22E3-4E9C-9222-5A5BBC1A2E57}"/>
              </a:ext>
            </a:extLst>
          </p:cNvPr>
          <p:cNvSpPr/>
          <p:nvPr/>
        </p:nvSpPr>
        <p:spPr>
          <a:xfrm>
            <a:off x="1763688" y="1865130"/>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049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オートカルク（自動計算機能）</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7701" y="1857489"/>
            <a:ext cx="6428597" cy="401138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35</a:t>
            </a:fld>
            <a:endParaRPr kumimoji="1" lang="ja-JP" altLang="en-US"/>
          </a:p>
        </p:txBody>
      </p:sp>
      <p:pic>
        <p:nvPicPr>
          <p:cNvPr id="8" name="図 7" descr="MigiClick.gif"/>
          <p:cNvPicPr>
            <a:picLocks noChangeAspect="1"/>
          </p:cNvPicPr>
          <p:nvPr/>
        </p:nvPicPr>
        <p:blipFill>
          <a:blip r:embed="rId4" cstate="print"/>
          <a:stretch>
            <a:fillRect/>
          </a:stretch>
        </p:blipFill>
        <p:spPr>
          <a:xfrm>
            <a:off x="5419328" y="5775189"/>
            <a:ext cx="304800" cy="285752"/>
          </a:xfrm>
          <a:prstGeom prst="rect">
            <a:avLst/>
          </a:prstGeom>
        </p:spPr>
      </p:pic>
      <p:sp>
        <p:nvSpPr>
          <p:cNvPr id="3" name="正方形/長方形 2">
            <a:extLst>
              <a:ext uri="{FF2B5EF4-FFF2-40B4-BE49-F238E27FC236}">
                <a16:creationId xmlns:a16="http://schemas.microsoft.com/office/drawing/2014/main" id="{0F94BDD9-F248-4B72-8CDE-7C84BB30DFAA}"/>
              </a:ext>
            </a:extLst>
          </p:cNvPr>
          <p:cNvSpPr/>
          <p:nvPr/>
        </p:nvSpPr>
        <p:spPr>
          <a:xfrm>
            <a:off x="1366409" y="5690524"/>
            <a:ext cx="4140000" cy="1693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6DD03B8-A0D4-4B24-943C-37924EB6E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1728" y="2376595"/>
            <a:ext cx="1644203" cy="3356262"/>
          </a:xfrm>
          <a:prstGeom prst="rect">
            <a:avLst/>
          </a:prstGeom>
          <a:ln>
            <a:solidFill>
              <a:schemeClr val="accent6">
                <a:lumMod val="50000"/>
              </a:schemeClr>
            </a:solidFill>
          </a:ln>
        </p:spPr>
      </p:pic>
      <p:sp>
        <p:nvSpPr>
          <p:cNvPr id="9" name="テキスト ボックス 8">
            <a:extLst>
              <a:ext uri="{FF2B5EF4-FFF2-40B4-BE49-F238E27FC236}">
                <a16:creationId xmlns:a16="http://schemas.microsoft.com/office/drawing/2014/main" id="{A070A885-8FA7-4E26-9832-36C03E7874C9}"/>
              </a:ext>
            </a:extLst>
          </p:cNvPr>
          <p:cNvSpPr txBox="1"/>
          <p:nvPr/>
        </p:nvSpPr>
        <p:spPr>
          <a:xfrm>
            <a:off x="457200" y="1340768"/>
            <a:ext cx="82296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dirty="0"/>
              <a:t>下部にあるステータスバーに計算結果が表示されますが、再利用はできません。</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6063"/>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t>数式にエラーがあると</a:t>
            </a:r>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lang="en-US" altLang="ja-JP" dirty="0">
                <a:solidFill>
                  <a:schemeClr val="accent6"/>
                </a:solidFill>
              </a:rPr>
              <a:t>Excel</a:t>
            </a:r>
            <a:r>
              <a:rPr lang="ja-JP" altLang="en-US" dirty="0">
                <a:solidFill>
                  <a:schemeClr val="accent6"/>
                </a:solidFill>
              </a:rPr>
              <a:t>が数式として理解できないと</a:t>
            </a:r>
            <a:endParaRPr lang="en-US" altLang="ja-JP" dirty="0"/>
          </a:p>
          <a:p>
            <a:pPr marL="0" indent="0">
              <a:buClr>
                <a:srgbClr val="002060"/>
              </a:buClr>
              <a:buNone/>
            </a:pPr>
            <a:endParaRPr lang="en-US" altLang="ja-JP" dirty="0"/>
          </a:p>
          <a:p>
            <a:pPr>
              <a:buClr>
                <a:srgbClr val="002060"/>
              </a:buClr>
            </a:pPr>
            <a:endParaRPr lang="en-US" altLang="ja-JP" dirty="0"/>
          </a:p>
        </p:txBody>
      </p:sp>
      <p:sp>
        <p:nvSpPr>
          <p:cNvPr id="5" name="日付プレースホルダ 4"/>
          <p:cNvSpPr>
            <a:spLocks noGrp="1"/>
          </p:cNvSpPr>
          <p:nvPr>
            <p:ph type="dt" sz="half" idx="10"/>
          </p:nvPr>
        </p:nvSpPr>
        <p:spPr/>
        <p:txBody>
          <a:bodyPr/>
          <a:lstStyle/>
          <a:p>
            <a:r>
              <a:rPr kumimoji="1" lang="en-US" altLang="ja-JP"/>
              <a:t>2018/8/31</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a:t>SystemKOMACO Version2</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4</a:t>
            </a:fld>
            <a:endParaRPr kumimoji="1" lang="ja-JP" altLang="en-US" dirty="0"/>
          </a:p>
        </p:txBody>
      </p:sp>
      <p:sp>
        <p:nvSpPr>
          <p:cNvPr id="8" name="テキスト ボックス 7"/>
          <p:cNvSpPr txBox="1"/>
          <p:nvPr/>
        </p:nvSpPr>
        <p:spPr>
          <a:xfrm>
            <a:off x="522000" y="2267580"/>
            <a:ext cx="8100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a:t>
            </a:r>
            <a:r>
              <a:rPr lang="en-US" altLang="ja-JP" dirty="0"/>
              <a:t>9 Sheet1</a:t>
            </a:r>
            <a:r>
              <a:rPr lang="ja-JP" altLang="en-US" spc="-150" dirty="0"/>
              <a:t>の</a:t>
            </a:r>
            <a:r>
              <a:rPr lang="ja-JP" altLang="en-US" dirty="0"/>
              <a:t>セル</a:t>
            </a:r>
            <a:r>
              <a:rPr lang="en-US" altLang="ja-JP" dirty="0"/>
              <a:t>A7</a:t>
            </a:r>
            <a:r>
              <a:rPr lang="ja-JP" altLang="en-US" dirty="0"/>
              <a:t>に「</a:t>
            </a:r>
            <a:r>
              <a:rPr lang="en-US" altLang="ja-JP" dirty="0"/>
              <a:t>=2A</a:t>
            </a:r>
            <a:r>
              <a:rPr lang="ja-JP" altLang="en-US" dirty="0"/>
              <a:t>」と入力し</a:t>
            </a:r>
            <a:r>
              <a:rPr lang="en-US" altLang="ja-JP" dirty="0"/>
              <a:t>Enter</a:t>
            </a:r>
            <a:r>
              <a:rPr lang="ja-JP" altLang="en-US" dirty="0"/>
              <a:t>キーを押します。</a:t>
            </a:r>
            <a:endParaRPr kumimoji="1" lang="ja-JP" altLang="en-US" dirty="0"/>
          </a:p>
        </p:txBody>
      </p:sp>
      <p:pic>
        <p:nvPicPr>
          <p:cNvPr id="15" name="図 14">
            <a:extLst>
              <a:ext uri="{FF2B5EF4-FFF2-40B4-BE49-F238E27FC236}">
                <a16:creationId xmlns:a16="http://schemas.microsoft.com/office/drawing/2014/main" id="{7CD9931A-DE14-433C-AF98-271A2F9B9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786" y="2937276"/>
            <a:ext cx="4134427" cy="1571844"/>
          </a:xfrm>
          <a:prstGeom prst="rect">
            <a:avLst/>
          </a:prstGeom>
        </p:spPr>
      </p:pic>
      <p:sp>
        <p:nvSpPr>
          <p:cNvPr id="20" name="テキスト ボックス 19">
            <a:extLst>
              <a:ext uri="{FF2B5EF4-FFF2-40B4-BE49-F238E27FC236}">
                <a16:creationId xmlns:a16="http://schemas.microsoft.com/office/drawing/2014/main" id="{306389E7-3A3A-4472-8EE1-0E53A69ADDE5}"/>
              </a:ext>
            </a:extLst>
          </p:cNvPr>
          <p:cNvSpPr txBox="1"/>
          <p:nvPr/>
        </p:nvSpPr>
        <p:spPr>
          <a:xfrm>
            <a:off x="457200" y="544144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defPPr>
              <a:defRPr lang="ja-JP"/>
            </a:defPPr>
            <a:lvl1pPr>
              <a:buClr>
                <a:schemeClr val="accent1"/>
              </a:buClr>
              <a:buFont typeface="Wingdings" pitchFamily="2" charset="2"/>
              <a:buChar char="l"/>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練習</a:t>
            </a:r>
            <a:r>
              <a:rPr lang="en-US" altLang="ja-JP" dirty="0"/>
              <a:t>10 [</a:t>
            </a:r>
            <a:r>
              <a:rPr lang="ja-JP" altLang="en-US" dirty="0"/>
              <a:t>はい</a:t>
            </a:r>
            <a:r>
              <a:rPr lang="en-US" altLang="ja-JP" dirty="0"/>
              <a:t>]</a:t>
            </a:r>
            <a:r>
              <a:rPr lang="ja-JP" altLang="en-US" dirty="0"/>
              <a:t>の場合と</a:t>
            </a:r>
            <a:r>
              <a:rPr lang="en-US" altLang="ja-JP" dirty="0"/>
              <a:t>[</a:t>
            </a:r>
            <a:r>
              <a:rPr lang="ja-JP" altLang="en-US" dirty="0"/>
              <a:t>いいえ</a:t>
            </a:r>
            <a:r>
              <a:rPr lang="en-US" altLang="ja-JP" dirty="0"/>
              <a:t>]</a:t>
            </a:r>
            <a:r>
              <a:rPr lang="ja-JP" altLang="en-US" dirty="0"/>
              <a:t>の場合でどのように変わるか確認しましょう。</a:t>
            </a:r>
          </a:p>
        </p:txBody>
      </p:sp>
    </p:spTree>
    <p:extLst>
      <p:ext uri="{BB962C8B-B14F-4D97-AF65-F5344CB8AC3E}">
        <p14:creationId xmlns:p14="http://schemas.microsoft.com/office/powerpoint/2010/main" val="351626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t>セルに数値を直接入力し計算する</a:t>
            </a:r>
          </a:p>
        </p:txBody>
      </p:sp>
      <p:pic>
        <p:nvPicPr>
          <p:cNvPr id="7" name="コンテンツ プレースホルダ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560" y="3692683"/>
            <a:ext cx="2933700" cy="915670"/>
          </a:xfrm>
          <a:ln w="12700">
            <a:solidFill>
              <a:schemeClr val="accent6">
                <a:lumMod val="50000"/>
              </a:schemeClr>
            </a:solidFill>
          </a:ln>
        </p:spPr>
      </p:pic>
      <p:pic>
        <p:nvPicPr>
          <p:cNvPr id="16" name="コンテンツ プレースホルダー 15">
            <a:extLst>
              <a:ext uri="{FF2B5EF4-FFF2-40B4-BE49-F238E27FC236}">
                <a16:creationId xmlns:a16="http://schemas.microsoft.com/office/drawing/2014/main" id="{C562CE06-121C-48B6-B8F5-2C9DB27B7E9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608265" y="3691387"/>
            <a:ext cx="2924175" cy="918262"/>
          </a:xfrm>
          <a:noFill/>
          <a:ln w="12700">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5</a:t>
            </a:fld>
            <a:endParaRPr kumimoji="1" lang="ja-JP" altLang="en-US"/>
          </a:p>
        </p:txBody>
      </p:sp>
      <p:sp>
        <p:nvSpPr>
          <p:cNvPr id="9" name="下矢印 8"/>
          <p:cNvSpPr/>
          <p:nvPr/>
        </p:nvSpPr>
        <p:spPr>
          <a:xfrm>
            <a:off x="3892762" y="3826518"/>
            <a:ext cx="1368000" cy="648000"/>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1400" dirty="0"/>
              <a:t>Enter</a:t>
            </a:r>
            <a:r>
              <a:rPr kumimoji="1" lang="ja-JP" altLang="en-US" sz="1400" dirty="0"/>
              <a:t>キー</a:t>
            </a:r>
          </a:p>
        </p:txBody>
      </p:sp>
      <p:sp>
        <p:nvSpPr>
          <p:cNvPr id="14" name="テキスト プレースホルダー 11">
            <a:extLst>
              <a:ext uri="{FF2B5EF4-FFF2-40B4-BE49-F238E27FC236}">
                <a16:creationId xmlns:a16="http://schemas.microsoft.com/office/drawing/2014/main" id="{0CF372AA-83B2-4405-A193-2C5970391DF8}"/>
              </a:ext>
            </a:extLst>
          </p:cNvPr>
          <p:cNvSpPr txBox="1">
            <a:spLocks/>
          </p:cNvSpPr>
          <p:nvPr/>
        </p:nvSpPr>
        <p:spPr>
          <a:xfrm>
            <a:off x="457200" y="1700808"/>
            <a:ext cx="8229600" cy="923330"/>
          </a:xfrm>
          <a:prstGeom prst="rect">
            <a:avLst/>
          </a:prstGeom>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b">
            <a:spAutoFit/>
          </a:bodyPr>
          <a:lstStyle>
            <a:lvl1pPr marL="0" indent="0" algn="l" defTabSz="914400" rtl="0" eaLnBrk="1" latinLnBrk="0" hangingPunct="1">
              <a:spcBef>
                <a:spcPct val="20000"/>
              </a:spcBef>
              <a:buFont typeface="Arial" pitchFamily="34" charset="0"/>
              <a:buNone/>
              <a:defRPr kumimoji="1" sz="2400" b="1"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kumimoji="1" sz="2000" b="1"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kumimoji="1" sz="1800" b="1"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9pPr>
          </a:lstStyle>
          <a:p>
            <a:pPr>
              <a:spcBef>
                <a:spcPts val="0"/>
              </a:spcBef>
            </a:pPr>
            <a:r>
              <a:rPr lang="ja-JP" altLang="en-US" sz="1800" b="0" dirty="0">
                <a:solidFill>
                  <a:prstClr val="white"/>
                </a:solidFill>
              </a:rPr>
              <a:t>① </a:t>
            </a:r>
            <a:r>
              <a:rPr lang="en-US" altLang="ja-JP" sz="1800" b="0" dirty="0">
                <a:solidFill>
                  <a:prstClr val="white"/>
                </a:solidFill>
              </a:rPr>
              <a:t>Sheet2</a:t>
            </a:r>
            <a:r>
              <a:rPr lang="ja-JP" altLang="en-US" sz="1800" b="0" dirty="0">
                <a:solidFill>
                  <a:prstClr val="white"/>
                </a:solidFill>
              </a:rPr>
              <a:t>のセル</a:t>
            </a:r>
            <a:r>
              <a:rPr lang="en-US" altLang="ja-JP" sz="1800" b="0" dirty="0">
                <a:solidFill>
                  <a:prstClr val="white"/>
                </a:solidFill>
              </a:rPr>
              <a:t>A1</a:t>
            </a:r>
            <a:r>
              <a:rPr lang="ja-JP" altLang="en-US" sz="1800" b="0" dirty="0">
                <a:solidFill>
                  <a:prstClr val="white"/>
                </a:solidFill>
              </a:rPr>
              <a:t>に「</a:t>
            </a:r>
            <a:r>
              <a:rPr lang="en-US" altLang="ja-JP" sz="1800" b="0" dirty="0">
                <a:solidFill>
                  <a:prstClr val="white"/>
                </a:solidFill>
              </a:rPr>
              <a:t>=2+3</a:t>
            </a:r>
            <a:r>
              <a:rPr lang="ja-JP" altLang="en-US" sz="1800" b="0" dirty="0">
                <a:solidFill>
                  <a:prstClr val="white"/>
                </a:solidFill>
              </a:rPr>
              <a:t>」を入力します。</a:t>
            </a:r>
          </a:p>
          <a:p>
            <a:pPr>
              <a:spcBef>
                <a:spcPts val="0"/>
              </a:spcBef>
            </a:pPr>
            <a:r>
              <a:rPr lang="ja-JP" altLang="en-US" sz="1800" b="0" dirty="0">
                <a:solidFill>
                  <a:prstClr val="white"/>
                </a:solidFill>
              </a:rPr>
              <a:t>② </a:t>
            </a:r>
            <a:r>
              <a:rPr lang="en-US" altLang="ja-JP" sz="1800" b="0" dirty="0">
                <a:solidFill>
                  <a:prstClr val="white"/>
                </a:solidFill>
              </a:rPr>
              <a:t>Enter</a:t>
            </a:r>
            <a:r>
              <a:rPr lang="ja-JP" altLang="en-US" sz="1800" b="0" dirty="0">
                <a:solidFill>
                  <a:prstClr val="white"/>
                </a:solidFill>
              </a:rPr>
              <a:t>キーを押します。</a:t>
            </a:r>
            <a:endParaRPr lang="en-US" altLang="ja-JP" sz="1800" b="0" dirty="0">
              <a:solidFill>
                <a:prstClr val="white"/>
              </a:solidFill>
            </a:endParaRPr>
          </a:p>
          <a:p>
            <a:pPr>
              <a:spcBef>
                <a:spcPts val="0"/>
              </a:spcBef>
            </a:pPr>
            <a:r>
              <a:rPr lang="ja-JP" altLang="en-US" sz="1800" b="0" dirty="0"/>
              <a:t>③ セル</a:t>
            </a:r>
            <a:r>
              <a:rPr lang="en-US" altLang="ja-JP" sz="1800" b="0" dirty="0"/>
              <a:t>A1</a:t>
            </a:r>
            <a:r>
              <a:rPr lang="ja-JP" altLang="en-US" sz="1800" b="0" dirty="0"/>
              <a:t>が</a:t>
            </a:r>
            <a:r>
              <a:rPr lang="en-US" altLang="ja-JP" sz="1800" b="0" dirty="0"/>
              <a:t>5</a:t>
            </a:r>
            <a:r>
              <a:rPr lang="ja-JP" altLang="en-US" sz="1800" b="0" dirty="0"/>
              <a:t>になります。</a:t>
            </a:r>
            <a:endParaRPr lang="ja-JP" altLang="en-US" sz="1800" b="0"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t>セルの数値を利用して計算する</a:t>
            </a:r>
          </a:p>
        </p:txBody>
      </p:sp>
      <p:sp>
        <p:nvSpPr>
          <p:cNvPr id="12" name="テキスト プレースホルダー 11">
            <a:extLst>
              <a:ext uri="{FF2B5EF4-FFF2-40B4-BE49-F238E27FC236}">
                <a16:creationId xmlns:a16="http://schemas.microsoft.com/office/drawing/2014/main" id="{6223AAAA-6F4E-47E7-A2B3-F207DBEB696E}"/>
              </a:ext>
            </a:extLst>
          </p:cNvPr>
          <p:cNvSpPr>
            <a:spLocks noGrp="1"/>
          </p:cNvSpPr>
          <p:nvPr>
            <p:ph type="body" idx="1"/>
          </p:nvPr>
        </p:nvSpPr>
        <p:spPr>
          <a:xfrm>
            <a:off x="457200" y="1785590"/>
            <a:ext cx="8229600" cy="923330"/>
          </a:xfrm>
        </p:spPr>
        <p:style>
          <a:lnRef idx="0">
            <a:schemeClr val="accent6"/>
          </a:lnRef>
          <a:fillRef idx="3">
            <a:schemeClr val="accent6"/>
          </a:fillRef>
          <a:effectRef idx="3">
            <a:schemeClr val="accent6"/>
          </a:effectRef>
          <a:fontRef idx="minor">
            <a:schemeClr val="lt1"/>
          </a:fontRef>
        </p:style>
        <p:txBody>
          <a:bodyPr wrap="square">
            <a:spAutoFit/>
          </a:bodyPr>
          <a:lstStyle/>
          <a:p>
            <a:pPr>
              <a:spcBef>
                <a:spcPts val="0"/>
              </a:spcBef>
            </a:pPr>
            <a:r>
              <a:rPr lang="ja-JP" altLang="en-US" sz="1800" b="0" dirty="0">
                <a:solidFill>
                  <a:prstClr val="white"/>
                </a:solidFill>
              </a:rPr>
              <a:t>① </a:t>
            </a:r>
            <a:r>
              <a:rPr lang="en-US" altLang="ja-JP" sz="1800" b="0" dirty="0">
                <a:solidFill>
                  <a:prstClr val="white"/>
                </a:solidFill>
              </a:rPr>
              <a:t>Sheet2</a:t>
            </a:r>
            <a:r>
              <a:rPr lang="ja-JP" altLang="en-US" sz="1800" b="0" dirty="0">
                <a:solidFill>
                  <a:prstClr val="white"/>
                </a:solidFill>
              </a:rPr>
              <a:t>のセル</a:t>
            </a:r>
            <a:r>
              <a:rPr lang="en-US" altLang="ja-JP" sz="1800" b="0" dirty="0">
                <a:solidFill>
                  <a:prstClr val="white"/>
                </a:solidFill>
              </a:rPr>
              <a:t>A2</a:t>
            </a:r>
            <a:r>
              <a:rPr lang="ja-JP" altLang="en-US" sz="1800" b="0" dirty="0">
                <a:solidFill>
                  <a:prstClr val="white"/>
                </a:solidFill>
              </a:rPr>
              <a:t>に「</a:t>
            </a:r>
            <a:r>
              <a:rPr lang="en-US" altLang="ja-JP" sz="1800" b="0" dirty="0">
                <a:solidFill>
                  <a:prstClr val="white"/>
                </a:solidFill>
              </a:rPr>
              <a:t>2</a:t>
            </a:r>
            <a:r>
              <a:rPr lang="ja-JP" altLang="en-US" sz="1800" b="0" dirty="0">
                <a:solidFill>
                  <a:prstClr val="white"/>
                </a:solidFill>
              </a:rPr>
              <a:t>」、セル</a:t>
            </a:r>
            <a:r>
              <a:rPr lang="en-US" altLang="ja-JP" sz="1800" b="0" dirty="0">
                <a:solidFill>
                  <a:prstClr val="white"/>
                </a:solidFill>
              </a:rPr>
              <a:t>B2</a:t>
            </a:r>
            <a:r>
              <a:rPr lang="ja-JP" altLang="en-US" sz="1800" b="0" dirty="0">
                <a:solidFill>
                  <a:prstClr val="white"/>
                </a:solidFill>
              </a:rPr>
              <a:t>「</a:t>
            </a:r>
            <a:r>
              <a:rPr lang="en-US" altLang="ja-JP" sz="1800" b="0" dirty="0">
                <a:solidFill>
                  <a:prstClr val="white"/>
                </a:solidFill>
              </a:rPr>
              <a:t>3</a:t>
            </a:r>
            <a:r>
              <a:rPr lang="ja-JP" altLang="en-US" sz="1800" b="0" dirty="0">
                <a:solidFill>
                  <a:prstClr val="white"/>
                </a:solidFill>
              </a:rPr>
              <a:t>」を入力します。</a:t>
            </a:r>
            <a:endParaRPr lang="en-US" altLang="ja-JP" sz="1800" b="0" dirty="0">
              <a:solidFill>
                <a:prstClr val="white"/>
              </a:solidFill>
            </a:endParaRPr>
          </a:p>
          <a:p>
            <a:pPr>
              <a:spcBef>
                <a:spcPts val="0"/>
              </a:spcBef>
            </a:pPr>
            <a:r>
              <a:rPr lang="ja-JP" altLang="en-US" sz="1800" b="0" dirty="0">
                <a:solidFill>
                  <a:prstClr val="white"/>
                </a:solidFill>
              </a:rPr>
              <a:t>② セル</a:t>
            </a:r>
            <a:r>
              <a:rPr lang="en-US" altLang="ja-JP" sz="1800" b="0" dirty="0">
                <a:solidFill>
                  <a:prstClr val="white"/>
                </a:solidFill>
              </a:rPr>
              <a:t>C2</a:t>
            </a:r>
            <a:r>
              <a:rPr lang="ja-JP" altLang="en-US" sz="1800" b="0" dirty="0">
                <a:solidFill>
                  <a:prstClr val="white"/>
                </a:solidFill>
              </a:rPr>
              <a:t>に「</a:t>
            </a:r>
            <a:r>
              <a:rPr lang="en-US" altLang="ja-JP" sz="1800" b="0" dirty="0">
                <a:solidFill>
                  <a:prstClr val="white"/>
                </a:solidFill>
              </a:rPr>
              <a:t>=A2+B2</a:t>
            </a:r>
            <a:r>
              <a:rPr lang="ja-JP" altLang="en-US" sz="1800" b="0" dirty="0">
                <a:solidFill>
                  <a:prstClr val="white"/>
                </a:solidFill>
              </a:rPr>
              <a:t>」と入力し</a:t>
            </a:r>
            <a:r>
              <a:rPr lang="en-US" altLang="ja-JP" sz="1800" b="0" dirty="0">
                <a:solidFill>
                  <a:prstClr val="white"/>
                </a:solidFill>
              </a:rPr>
              <a:t>Enter</a:t>
            </a:r>
            <a:r>
              <a:rPr lang="ja-JP" altLang="en-US" sz="1800" b="0" dirty="0">
                <a:solidFill>
                  <a:prstClr val="white"/>
                </a:solidFill>
              </a:rPr>
              <a:t>キーを押します。</a:t>
            </a:r>
            <a:endParaRPr lang="en-US" altLang="ja-JP" sz="1800" b="0" dirty="0">
              <a:solidFill>
                <a:prstClr val="white"/>
              </a:solidFill>
            </a:endParaRPr>
          </a:p>
          <a:p>
            <a:pPr>
              <a:spcBef>
                <a:spcPts val="0"/>
              </a:spcBef>
            </a:pPr>
            <a:r>
              <a:rPr lang="ja-JP" altLang="en-US" sz="1800" b="0" dirty="0"/>
              <a:t>③ セル</a:t>
            </a:r>
            <a:r>
              <a:rPr lang="en-US" altLang="ja-JP" sz="1800" b="0" dirty="0"/>
              <a:t>C2</a:t>
            </a:r>
            <a:r>
              <a:rPr lang="ja-JP" altLang="en-US" sz="1800" b="0" dirty="0"/>
              <a:t>が</a:t>
            </a:r>
            <a:r>
              <a:rPr lang="en-US" altLang="ja-JP" sz="1800" b="0" dirty="0"/>
              <a:t>5</a:t>
            </a:r>
            <a:r>
              <a:rPr lang="ja-JP" altLang="en-US" sz="1800" b="0" dirty="0"/>
              <a:t>になります。</a:t>
            </a:r>
            <a:endParaRPr lang="ja-JP" altLang="en-US" sz="1800" b="0" dirty="0">
              <a:solidFill>
                <a:prstClr val="white"/>
              </a:solidFill>
            </a:endParaRPr>
          </a:p>
        </p:txBody>
      </p:sp>
      <p:pic>
        <p:nvPicPr>
          <p:cNvPr id="7" name="コンテンツ プレースホルダ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005" y="3692683"/>
            <a:ext cx="2924810" cy="915670"/>
          </a:xfrm>
          <a:ln w="12700">
            <a:solidFill>
              <a:schemeClr val="accent6">
                <a:lumMod val="50000"/>
              </a:schemeClr>
            </a:solidFill>
          </a:ln>
        </p:spPr>
      </p:pic>
      <p:pic>
        <p:nvPicPr>
          <p:cNvPr id="16" name="コンテンツ プレースホルダー 15">
            <a:extLst>
              <a:ext uri="{FF2B5EF4-FFF2-40B4-BE49-F238E27FC236}">
                <a16:creationId xmlns:a16="http://schemas.microsoft.com/office/drawing/2014/main" id="{C562CE06-121C-48B6-B8F5-2C9DB27B7E9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608265" y="3694169"/>
            <a:ext cx="2924175" cy="912697"/>
          </a:xfrm>
          <a:noFill/>
          <a:ln w="12700">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6</a:t>
            </a:fld>
            <a:endParaRPr kumimoji="1" lang="ja-JP" altLang="en-US"/>
          </a:p>
        </p:txBody>
      </p:sp>
      <p:sp>
        <p:nvSpPr>
          <p:cNvPr id="9" name="下矢印 8"/>
          <p:cNvSpPr/>
          <p:nvPr/>
        </p:nvSpPr>
        <p:spPr>
          <a:xfrm>
            <a:off x="3892762" y="3826518"/>
            <a:ext cx="1368000" cy="648000"/>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1400" dirty="0"/>
              <a:t>Enter</a:t>
            </a:r>
            <a:r>
              <a:rPr kumimoji="1" lang="ja-JP" altLang="en-US" sz="1400" dirty="0"/>
              <a:t>キー</a:t>
            </a:r>
          </a:p>
        </p:txBody>
      </p:sp>
      <p:sp>
        <p:nvSpPr>
          <p:cNvPr id="11" name="テキスト プレースホルダー 11">
            <a:extLst>
              <a:ext uri="{FF2B5EF4-FFF2-40B4-BE49-F238E27FC236}">
                <a16:creationId xmlns:a16="http://schemas.microsoft.com/office/drawing/2014/main" id="{9032B149-0CCA-43AF-82F7-50FF4FFA41E1}"/>
              </a:ext>
            </a:extLst>
          </p:cNvPr>
          <p:cNvSpPr txBox="1">
            <a:spLocks/>
          </p:cNvSpPr>
          <p:nvPr/>
        </p:nvSpPr>
        <p:spPr>
          <a:xfrm>
            <a:off x="457200" y="5029195"/>
            <a:ext cx="8229600" cy="92333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b">
            <a:spAutoFit/>
          </a:bodyPr>
          <a:lstStyle>
            <a:lvl1pPr marL="0" indent="0" algn="l" defTabSz="914400" rtl="0" eaLnBrk="1" latinLnBrk="0" hangingPunct="1">
              <a:spcBef>
                <a:spcPct val="20000"/>
              </a:spcBef>
              <a:buFont typeface="Arial" pitchFamily="34" charset="0"/>
              <a:buNone/>
              <a:defRPr kumimoji="1" sz="2400" b="1"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kumimoji="1" sz="2000" b="1"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kumimoji="1" sz="1800" b="1"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lt1"/>
                </a:solidFill>
                <a:latin typeface="+mn-lt"/>
                <a:ea typeface="+mn-ea"/>
                <a:cs typeface="+mn-cs"/>
              </a:defRPr>
            </a:lvl9pPr>
          </a:lstStyle>
          <a:p>
            <a:pPr>
              <a:spcBef>
                <a:spcPts val="0"/>
              </a:spcBef>
            </a:pPr>
            <a:r>
              <a:rPr lang="ja-JP" altLang="en-US" sz="1800" b="0" dirty="0">
                <a:solidFill>
                  <a:prstClr val="white"/>
                </a:solidFill>
              </a:rPr>
              <a:t>セル番地を利用して数式を入力することができます。セル番地を利用することをセル参照といいます。セル参照を行うとセルの値が変わればそれに応じて数式の結果が変更されます。直接数値を計算するよりも数式が柔軟になります。</a:t>
            </a:r>
          </a:p>
        </p:txBody>
      </p:sp>
    </p:spTree>
    <p:extLst>
      <p:ext uri="{BB962C8B-B14F-4D97-AF65-F5344CB8AC3E}">
        <p14:creationId xmlns:p14="http://schemas.microsoft.com/office/powerpoint/2010/main" val="330378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3600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ja-JP" altLang="en-US" sz="3600" dirty="0"/>
              <a:t>セル番地</a:t>
            </a:r>
            <a:r>
              <a:rPr lang="en-US" altLang="ja-JP" sz="3600" dirty="0"/>
              <a:t>(</a:t>
            </a:r>
            <a:r>
              <a:rPr lang="ja-JP" altLang="en-US" sz="3600" dirty="0"/>
              <a:t>セル参照）の入力</a:t>
            </a:r>
          </a:p>
        </p:txBody>
      </p:sp>
      <p:sp>
        <p:nvSpPr>
          <p:cNvPr id="12" name="テキスト プレースホルダー 11">
            <a:extLst>
              <a:ext uri="{FF2B5EF4-FFF2-40B4-BE49-F238E27FC236}">
                <a16:creationId xmlns:a16="http://schemas.microsoft.com/office/drawing/2014/main" id="{6223AAAA-6F4E-47E7-A2B3-F207DBEB696E}"/>
              </a:ext>
            </a:extLst>
          </p:cNvPr>
          <p:cNvSpPr>
            <a:spLocks noGrp="1"/>
          </p:cNvSpPr>
          <p:nvPr>
            <p:ph type="body" idx="1"/>
          </p:nvPr>
        </p:nvSpPr>
        <p:spPr>
          <a:xfrm>
            <a:off x="457200" y="2627620"/>
            <a:ext cx="4040188" cy="369332"/>
          </a:xfrm>
        </p:spPr>
        <p:style>
          <a:lnRef idx="1">
            <a:schemeClr val="accent6"/>
          </a:lnRef>
          <a:fillRef idx="3">
            <a:schemeClr val="accent6"/>
          </a:fillRef>
          <a:effectRef idx="2">
            <a:schemeClr val="accent6"/>
          </a:effectRef>
          <a:fontRef idx="minor">
            <a:schemeClr val="lt1"/>
          </a:fontRef>
        </p:style>
        <p:txBody>
          <a:bodyPr>
            <a:spAutoFit/>
          </a:bodyPr>
          <a:lstStyle/>
          <a:p>
            <a:pPr lvl="0">
              <a:spcBef>
                <a:spcPts val="0"/>
              </a:spcBef>
            </a:pPr>
            <a:r>
              <a:rPr lang="ja-JP" altLang="en-US" sz="1800" b="0" dirty="0">
                <a:solidFill>
                  <a:prstClr val="white"/>
                </a:solidFill>
              </a:rPr>
              <a:t>セル</a:t>
            </a:r>
            <a:r>
              <a:rPr lang="en-US" altLang="ja-JP" sz="1800" b="0" dirty="0">
                <a:solidFill>
                  <a:prstClr val="white"/>
                </a:solidFill>
              </a:rPr>
              <a:t>C3</a:t>
            </a:r>
            <a:r>
              <a:rPr lang="ja-JP" altLang="en-US" sz="1800" b="0" dirty="0">
                <a:solidFill>
                  <a:prstClr val="white"/>
                </a:solidFill>
              </a:rPr>
              <a:t>に「</a:t>
            </a:r>
            <a:r>
              <a:rPr lang="en-US" altLang="ja-JP" sz="1800" b="0" dirty="0">
                <a:solidFill>
                  <a:prstClr val="white"/>
                </a:solidFill>
              </a:rPr>
              <a:t>=a2+b2</a:t>
            </a:r>
            <a:r>
              <a:rPr lang="ja-JP" altLang="en-US" sz="1800" b="0" dirty="0">
                <a:solidFill>
                  <a:prstClr val="white"/>
                </a:solidFill>
              </a:rPr>
              <a:t>」を入力します。</a:t>
            </a:r>
          </a:p>
        </p:txBody>
      </p:sp>
      <p:pic>
        <p:nvPicPr>
          <p:cNvPr id="7" name="コンテンツ プレースホルダ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560" y="3971792"/>
            <a:ext cx="2933700" cy="1113392"/>
          </a:xfrm>
          <a:ln w="12700">
            <a:solidFill>
              <a:schemeClr val="accent6">
                <a:lumMod val="50000"/>
              </a:schemeClr>
            </a:solidFill>
          </a:ln>
        </p:spPr>
      </p:pic>
      <p:sp>
        <p:nvSpPr>
          <p:cNvPr id="13" name="テキスト プレースホルダー 12">
            <a:extLst>
              <a:ext uri="{FF2B5EF4-FFF2-40B4-BE49-F238E27FC236}">
                <a16:creationId xmlns:a16="http://schemas.microsoft.com/office/drawing/2014/main" id="{C0901548-B091-4FD2-831A-D9527AD6330E}"/>
              </a:ext>
            </a:extLst>
          </p:cNvPr>
          <p:cNvSpPr>
            <a:spLocks noGrp="1"/>
          </p:cNvSpPr>
          <p:nvPr>
            <p:ph type="body" sz="quarter" idx="3"/>
          </p:nvPr>
        </p:nvSpPr>
        <p:spPr>
          <a:xfrm>
            <a:off x="4645025" y="2627620"/>
            <a:ext cx="4041775" cy="369332"/>
          </a:xfrm>
        </p:spPr>
        <p:style>
          <a:lnRef idx="1">
            <a:schemeClr val="accent6"/>
          </a:lnRef>
          <a:fillRef idx="3">
            <a:schemeClr val="accent6"/>
          </a:fillRef>
          <a:effectRef idx="2">
            <a:schemeClr val="accent6"/>
          </a:effectRef>
          <a:fontRef idx="minor">
            <a:schemeClr val="lt1"/>
          </a:fontRef>
        </p:style>
        <p:txBody>
          <a:bodyPr>
            <a:spAutoFit/>
          </a:bodyPr>
          <a:lstStyle/>
          <a:p>
            <a:r>
              <a:rPr kumimoji="1" lang="ja-JP" altLang="en-US" sz="1800" dirty="0"/>
              <a:t>セル</a:t>
            </a:r>
            <a:r>
              <a:rPr kumimoji="1" lang="en-US" altLang="ja-JP" sz="1800" dirty="0"/>
              <a:t>C2</a:t>
            </a:r>
            <a:r>
              <a:rPr kumimoji="1" lang="ja-JP" altLang="en-US" sz="1800" dirty="0"/>
              <a:t>は</a:t>
            </a:r>
            <a:r>
              <a:rPr lang="ja-JP" altLang="en-US" sz="1800" dirty="0"/>
              <a:t>「</a:t>
            </a:r>
            <a:r>
              <a:rPr lang="en-US" altLang="ja-JP" sz="1800" dirty="0"/>
              <a:t>=A2+B2</a:t>
            </a:r>
            <a:r>
              <a:rPr lang="ja-JP" altLang="en-US" sz="1800" dirty="0"/>
              <a:t>」</a:t>
            </a:r>
            <a:r>
              <a:rPr kumimoji="1" lang="ja-JP" altLang="en-US" sz="1800" dirty="0"/>
              <a:t>になります。</a:t>
            </a:r>
          </a:p>
        </p:txBody>
      </p:sp>
      <p:pic>
        <p:nvPicPr>
          <p:cNvPr id="16" name="コンテンツ プレースホルダー 15">
            <a:extLst>
              <a:ext uri="{FF2B5EF4-FFF2-40B4-BE49-F238E27FC236}">
                <a16:creationId xmlns:a16="http://schemas.microsoft.com/office/drawing/2014/main" id="{C562CE06-121C-48B6-B8F5-2C9DB27B7E9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608265" y="3973600"/>
            <a:ext cx="2924175" cy="1109777"/>
          </a:xfrm>
          <a:noFill/>
          <a:ln w="12700">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7</a:t>
            </a:fld>
            <a:endParaRPr kumimoji="1" lang="ja-JP" altLang="en-US"/>
          </a:p>
        </p:txBody>
      </p:sp>
      <p:sp>
        <p:nvSpPr>
          <p:cNvPr id="9" name="下矢印 8"/>
          <p:cNvSpPr/>
          <p:nvPr/>
        </p:nvSpPr>
        <p:spPr>
          <a:xfrm>
            <a:off x="3892762" y="4204488"/>
            <a:ext cx="1368000" cy="648000"/>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1400" dirty="0"/>
              <a:t>Enter</a:t>
            </a:r>
            <a:r>
              <a:rPr kumimoji="1" lang="ja-JP" altLang="en-US" sz="1400" dirty="0"/>
              <a:t>キー</a:t>
            </a:r>
          </a:p>
        </p:txBody>
      </p:sp>
      <p:sp>
        <p:nvSpPr>
          <p:cNvPr id="11" name="テキスト ボックス 10">
            <a:extLst>
              <a:ext uri="{FF2B5EF4-FFF2-40B4-BE49-F238E27FC236}">
                <a16:creationId xmlns:a16="http://schemas.microsoft.com/office/drawing/2014/main" id="{BDCE67E2-AD95-4DDD-ABAB-9F2DC769180C}"/>
              </a:ext>
            </a:extLst>
          </p:cNvPr>
          <p:cNvSpPr txBox="1"/>
          <p:nvPr/>
        </p:nvSpPr>
        <p:spPr>
          <a:xfrm>
            <a:off x="457200" y="1425550"/>
            <a:ext cx="82296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r>
              <a:rPr lang="ja-JP" altLang="en-US" dirty="0"/>
              <a:t>セルの列番号（</a:t>
            </a:r>
            <a:r>
              <a:rPr lang="en-US" altLang="ja-JP" dirty="0"/>
              <a:t>A,B,C…</a:t>
            </a:r>
            <a:r>
              <a:rPr lang="ja-JP" altLang="en-US" dirty="0"/>
              <a:t>）と行番号（</a:t>
            </a:r>
            <a:r>
              <a:rPr lang="en-US" altLang="ja-JP" dirty="0"/>
              <a:t>1,2,3…</a:t>
            </a:r>
            <a:r>
              <a:rPr lang="ja-JP" altLang="en-US" dirty="0"/>
              <a:t>）の組み合わせでセル番地を指定することをセル参照といいます。セル参照はセルを数式で利用するためです。</a:t>
            </a:r>
            <a:endParaRPr lang="en-US" altLang="ja-JP" dirty="0"/>
          </a:p>
          <a:p>
            <a:r>
              <a:rPr kumimoji="1" lang="ja-JP" altLang="en-US" dirty="0"/>
              <a:t>セル番号は英小文字で入力しても英大文字に変わります。</a:t>
            </a:r>
          </a:p>
        </p:txBody>
      </p:sp>
      <p:sp>
        <p:nvSpPr>
          <p:cNvPr id="3" name="正方形/長方形 2">
            <a:extLst>
              <a:ext uri="{FF2B5EF4-FFF2-40B4-BE49-F238E27FC236}">
                <a16:creationId xmlns:a16="http://schemas.microsoft.com/office/drawing/2014/main" id="{C37B917A-C5BE-4BC7-A372-98A4A36F8B27}"/>
              </a:ext>
            </a:extLst>
          </p:cNvPr>
          <p:cNvSpPr/>
          <p:nvPr/>
        </p:nvSpPr>
        <p:spPr>
          <a:xfrm>
            <a:off x="2781175" y="3971792"/>
            <a:ext cx="773459" cy="232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A0BFCFC-9D43-4C3F-BAB4-002D5CFE838D}"/>
              </a:ext>
            </a:extLst>
          </p:cNvPr>
          <p:cNvSpPr/>
          <p:nvPr/>
        </p:nvSpPr>
        <p:spPr>
          <a:xfrm>
            <a:off x="7759775" y="3943104"/>
            <a:ext cx="773459" cy="232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a:extLst>
              <a:ext uri="{FF2B5EF4-FFF2-40B4-BE49-F238E27FC236}">
                <a16:creationId xmlns:a16="http://schemas.microsoft.com/office/drawing/2014/main" id="{E288147E-DE3B-4229-93A7-CEC6AEC24F55}"/>
              </a:ext>
            </a:extLst>
          </p:cNvPr>
          <p:cNvSpPr/>
          <p:nvPr/>
        </p:nvSpPr>
        <p:spPr>
          <a:xfrm>
            <a:off x="2627904" y="3249024"/>
            <a:ext cx="1080000" cy="396000"/>
          </a:xfrm>
          <a:prstGeom prst="flowChartProcess">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数式バー</a:t>
            </a:r>
            <a:endParaRPr kumimoji="1" lang="ja-JP" altLang="en-US" sz="1400" dirty="0">
              <a:solidFill>
                <a:schemeClr val="tx1"/>
              </a:solidFill>
            </a:endParaRPr>
          </a:p>
        </p:txBody>
      </p:sp>
      <p:sp>
        <p:nvSpPr>
          <p:cNvPr id="15" name="フローチャート: 処理 14">
            <a:extLst>
              <a:ext uri="{FF2B5EF4-FFF2-40B4-BE49-F238E27FC236}">
                <a16:creationId xmlns:a16="http://schemas.microsoft.com/office/drawing/2014/main" id="{1043AECE-E095-468A-8958-70F414FE8177}"/>
              </a:ext>
            </a:extLst>
          </p:cNvPr>
          <p:cNvSpPr/>
          <p:nvPr/>
        </p:nvSpPr>
        <p:spPr>
          <a:xfrm>
            <a:off x="7606504" y="3249024"/>
            <a:ext cx="1080000" cy="396000"/>
          </a:xfrm>
          <a:prstGeom prst="flowChartProcess">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数式バー</a:t>
            </a:r>
            <a:endParaRPr kumimoji="1" lang="ja-JP" altLang="en-US" sz="1400" dirty="0">
              <a:solidFill>
                <a:schemeClr val="tx1"/>
              </a:solidFill>
            </a:endParaRPr>
          </a:p>
        </p:txBody>
      </p:sp>
      <p:cxnSp>
        <p:nvCxnSpPr>
          <p:cNvPr id="17" name="直線矢印コネクタ 16">
            <a:extLst>
              <a:ext uri="{FF2B5EF4-FFF2-40B4-BE49-F238E27FC236}">
                <a16:creationId xmlns:a16="http://schemas.microsoft.com/office/drawing/2014/main" id="{FF2D042E-4E42-4F6B-AD4C-8CFAAEFEF128}"/>
              </a:ext>
            </a:extLst>
          </p:cNvPr>
          <p:cNvCxnSpPr>
            <a:stCxn id="8" idx="2"/>
            <a:endCxn id="3" idx="0"/>
          </p:cNvCxnSpPr>
          <p:nvPr/>
        </p:nvCxnSpPr>
        <p:spPr>
          <a:xfrm>
            <a:off x="3167904" y="3645024"/>
            <a:ext cx="1" cy="3267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F85735C1-2009-4845-AF80-1118CACBC40B}"/>
              </a:ext>
            </a:extLst>
          </p:cNvPr>
          <p:cNvCxnSpPr>
            <a:stCxn id="15" idx="2"/>
            <a:endCxn id="14" idx="0"/>
          </p:cNvCxnSpPr>
          <p:nvPr/>
        </p:nvCxnSpPr>
        <p:spPr>
          <a:xfrm>
            <a:off x="8146504" y="3645024"/>
            <a:ext cx="1" cy="298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69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t>マウスでセルを指定する</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 y="3969312"/>
            <a:ext cx="3164400" cy="990679"/>
          </a:xfrm>
          <a:ln w="12700">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8</a:t>
            </a:fld>
            <a:endParaRPr kumimoji="1" lang="ja-JP" altLang="en-US"/>
          </a:p>
        </p:txBody>
      </p:sp>
      <p:sp>
        <p:nvSpPr>
          <p:cNvPr id="12" name="テキスト プレースホルダー 11">
            <a:extLst>
              <a:ext uri="{FF2B5EF4-FFF2-40B4-BE49-F238E27FC236}">
                <a16:creationId xmlns:a16="http://schemas.microsoft.com/office/drawing/2014/main" id="{6223AAAA-6F4E-47E7-A2B3-F207DBEB696E}"/>
              </a:ext>
            </a:extLst>
          </p:cNvPr>
          <p:cNvSpPr>
            <a:spLocks noGrp="1"/>
          </p:cNvSpPr>
          <p:nvPr>
            <p:ph type="body" idx="4294967295"/>
          </p:nvPr>
        </p:nvSpPr>
        <p:spPr>
          <a:xfrm>
            <a:off x="457200" y="1613699"/>
            <a:ext cx="8229600" cy="2031325"/>
          </a:xfr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pPr marL="0" indent="0">
              <a:buNone/>
            </a:pPr>
            <a:r>
              <a:rPr lang="ja-JP" altLang="en-US" sz="1800" dirty="0"/>
              <a:t>マウスを使って数式を入力します。</a:t>
            </a:r>
            <a:endParaRPr lang="en-US" altLang="ja-JP" sz="1800" dirty="0"/>
          </a:p>
          <a:p>
            <a:pPr marL="0" indent="0">
              <a:buNone/>
            </a:pPr>
            <a:r>
              <a:rPr lang="ja-JP" altLang="en-US" sz="1800" dirty="0"/>
              <a:t>① セル</a:t>
            </a:r>
            <a:r>
              <a:rPr lang="en-US" altLang="ja-JP" sz="1800" dirty="0"/>
              <a:t>A2</a:t>
            </a:r>
            <a:r>
              <a:rPr lang="ja-JP" altLang="en-US" sz="1800" dirty="0"/>
              <a:t>に「</a:t>
            </a:r>
            <a:r>
              <a:rPr lang="en-US" altLang="ja-JP" sz="1800" dirty="0"/>
              <a:t>2</a:t>
            </a:r>
            <a:r>
              <a:rPr lang="ja-JP" altLang="en-US" sz="1800" dirty="0"/>
              <a:t>」、セル</a:t>
            </a:r>
            <a:r>
              <a:rPr lang="en-US" altLang="ja-JP" sz="1800" dirty="0"/>
              <a:t>B2</a:t>
            </a:r>
            <a:r>
              <a:rPr lang="ja-JP" altLang="en-US" sz="1800" dirty="0"/>
              <a:t>「</a:t>
            </a:r>
            <a:r>
              <a:rPr lang="en-US" altLang="ja-JP" sz="1800" dirty="0"/>
              <a:t>3</a:t>
            </a:r>
            <a:r>
              <a:rPr lang="ja-JP" altLang="en-US" sz="1800" dirty="0"/>
              <a:t>」を入力します。</a:t>
            </a:r>
            <a:endParaRPr lang="en-US" altLang="ja-JP" sz="1800" dirty="0"/>
          </a:p>
          <a:p>
            <a:pPr marL="0" indent="0">
              <a:buNone/>
            </a:pPr>
            <a:r>
              <a:rPr lang="ja-JP" altLang="en-US" sz="1800" dirty="0"/>
              <a:t>② セル</a:t>
            </a:r>
            <a:r>
              <a:rPr lang="en-US" altLang="ja-JP" sz="1800" dirty="0"/>
              <a:t>C2</a:t>
            </a:r>
            <a:r>
              <a:rPr lang="ja-JP" altLang="en-US" sz="1800" dirty="0"/>
              <a:t>に「</a:t>
            </a:r>
            <a:r>
              <a:rPr lang="en-US" altLang="ja-JP" sz="1800" dirty="0"/>
              <a:t>=</a:t>
            </a:r>
            <a:r>
              <a:rPr lang="ja-JP" altLang="en-US" sz="1800" dirty="0"/>
              <a:t>」と入力しマウスで</a:t>
            </a:r>
            <a:r>
              <a:rPr lang="en-US" altLang="ja-JP" sz="1800" dirty="0"/>
              <a:t>A2</a:t>
            </a:r>
            <a:r>
              <a:rPr lang="ja-JP" altLang="en-US" sz="1800" dirty="0"/>
              <a:t>をクリックします。</a:t>
            </a:r>
            <a:endParaRPr lang="en-US" altLang="ja-JP" sz="1800" dirty="0"/>
          </a:p>
          <a:p>
            <a:pPr marL="0" indent="0">
              <a:buNone/>
            </a:pPr>
            <a:r>
              <a:rPr lang="ja-JP" altLang="en-US" sz="1800" dirty="0"/>
              <a:t>③ キーボードから「</a:t>
            </a:r>
            <a:r>
              <a:rPr lang="en-US" altLang="ja-JP" sz="1800" dirty="0"/>
              <a:t>+</a:t>
            </a:r>
            <a:r>
              <a:rPr lang="ja-JP" altLang="en-US" sz="1800" dirty="0"/>
              <a:t>」を入力します。</a:t>
            </a:r>
            <a:endParaRPr lang="en-US" altLang="ja-JP" sz="1800" dirty="0"/>
          </a:p>
          <a:p>
            <a:pPr marL="0" indent="0">
              <a:buNone/>
            </a:pPr>
            <a:r>
              <a:rPr lang="ja-JP" altLang="en-US" sz="1800" dirty="0"/>
              <a:t>④ マウスで</a:t>
            </a:r>
            <a:r>
              <a:rPr lang="en-US" altLang="ja-JP" sz="1800" dirty="0"/>
              <a:t>B2</a:t>
            </a:r>
            <a:r>
              <a:rPr lang="ja-JP" altLang="en-US" sz="1800" dirty="0"/>
              <a:t>をクリックします。</a:t>
            </a:r>
            <a:endParaRPr lang="en-US" altLang="ja-JP" sz="1800" dirty="0"/>
          </a:p>
          <a:p>
            <a:pPr marL="0" indent="0">
              <a:buNone/>
            </a:pPr>
            <a:r>
              <a:rPr lang="ja-JP" altLang="en-US" sz="1800" dirty="0"/>
              <a:t>⑤ </a:t>
            </a:r>
            <a:r>
              <a:rPr lang="en-US" altLang="ja-JP" sz="1800" dirty="0"/>
              <a:t>Enter</a:t>
            </a:r>
            <a:r>
              <a:rPr lang="ja-JP" altLang="en-US" sz="1800" dirty="0"/>
              <a:t>キーを押します。</a:t>
            </a:r>
          </a:p>
        </p:txBody>
      </p:sp>
      <p:pic>
        <p:nvPicPr>
          <p:cNvPr id="11" name="図 10">
            <a:extLst>
              <a:ext uri="{FF2B5EF4-FFF2-40B4-BE49-F238E27FC236}">
                <a16:creationId xmlns:a16="http://schemas.microsoft.com/office/drawing/2014/main" id="{FF062173-2BCD-4B1F-8884-6620D05D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17" y="5265312"/>
            <a:ext cx="3163764" cy="972000"/>
          </a:xfrm>
          <a:prstGeom prst="rect">
            <a:avLst/>
          </a:prstGeom>
          <a:ln>
            <a:solidFill>
              <a:schemeClr val="accent6">
                <a:lumMod val="50000"/>
              </a:schemeClr>
            </a:solidFill>
          </a:ln>
        </p:spPr>
      </p:pic>
      <p:pic>
        <p:nvPicPr>
          <p:cNvPr id="15" name="図 14">
            <a:extLst>
              <a:ext uri="{FF2B5EF4-FFF2-40B4-BE49-F238E27FC236}">
                <a16:creationId xmlns:a16="http://schemas.microsoft.com/office/drawing/2014/main" id="{4A26CA87-7566-448A-BCDE-BA16D239BC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909624"/>
            <a:ext cx="3163764" cy="972000"/>
          </a:xfrm>
          <a:prstGeom prst="rect">
            <a:avLst/>
          </a:prstGeom>
          <a:ln>
            <a:solidFill>
              <a:schemeClr val="accent6">
                <a:lumMod val="50000"/>
              </a:schemeClr>
            </a:solidFill>
          </a:ln>
        </p:spPr>
      </p:pic>
      <p:pic>
        <p:nvPicPr>
          <p:cNvPr id="18" name="図 17">
            <a:extLst>
              <a:ext uri="{FF2B5EF4-FFF2-40B4-BE49-F238E27FC236}">
                <a16:creationId xmlns:a16="http://schemas.microsoft.com/office/drawing/2014/main" id="{9A6B9330-B068-40AC-8B62-D331B79AC6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5263037"/>
            <a:ext cx="3162300" cy="971550"/>
          </a:xfrm>
          <a:prstGeom prst="rect">
            <a:avLst/>
          </a:prstGeom>
          <a:ln>
            <a:solidFill>
              <a:schemeClr val="accent6">
                <a:lumMod val="50000"/>
              </a:schemeClr>
            </a:solidFill>
          </a:ln>
        </p:spPr>
      </p:pic>
      <p:sp>
        <p:nvSpPr>
          <p:cNvPr id="23" name="楕円 22">
            <a:extLst>
              <a:ext uri="{FF2B5EF4-FFF2-40B4-BE49-F238E27FC236}">
                <a16:creationId xmlns:a16="http://schemas.microsoft.com/office/drawing/2014/main" id="{A9D944A1-6EB9-47C8-8233-31868C49E7CA}"/>
              </a:ext>
            </a:extLst>
          </p:cNvPr>
          <p:cNvSpPr/>
          <p:nvPr/>
        </p:nvSpPr>
        <p:spPr>
          <a:xfrm>
            <a:off x="2059495" y="4315962"/>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1</a:t>
            </a:r>
            <a:endParaRPr kumimoji="1" lang="ja-JP" altLang="en-US" dirty="0">
              <a:solidFill>
                <a:srgbClr val="FF0000"/>
              </a:solidFill>
            </a:endParaRPr>
          </a:p>
        </p:txBody>
      </p:sp>
      <p:sp>
        <p:nvSpPr>
          <p:cNvPr id="24" name="楕円 23">
            <a:extLst>
              <a:ext uri="{FF2B5EF4-FFF2-40B4-BE49-F238E27FC236}">
                <a16:creationId xmlns:a16="http://schemas.microsoft.com/office/drawing/2014/main" id="{3B4E32CF-D269-401D-83CD-F12372E3CBB8}"/>
              </a:ext>
            </a:extLst>
          </p:cNvPr>
          <p:cNvSpPr/>
          <p:nvPr/>
        </p:nvSpPr>
        <p:spPr>
          <a:xfrm>
            <a:off x="2059495" y="5589240"/>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2</a:t>
            </a:r>
            <a:endParaRPr kumimoji="1" lang="ja-JP" altLang="en-US" dirty="0">
              <a:solidFill>
                <a:srgbClr val="FF0000"/>
              </a:solidFill>
            </a:endParaRPr>
          </a:p>
        </p:txBody>
      </p:sp>
      <p:sp>
        <p:nvSpPr>
          <p:cNvPr id="25" name="楕円 24">
            <a:extLst>
              <a:ext uri="{FF2B5EF4-FFF2-40B4-BE49-F238E27FC236}">
                <a16:creationId xmlns:a16="http://schemas.microsoft.com/office/drawing/2014/main" id="{7128DB07-4E2B-4DFE-8680-046CDAB53756}"/>
              </a:ext>
            </a:extLst>
          </p:cNvPr>
          <p:cNvSpPr/>
          <p:nvPr/>
        </p:nvSpPr>
        <p:spPr>
          <a:xfrm>
            <a:off x="7161262" y="4255674"/>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3</a:t>
            </a:r>
            <a:endParaRPr kumimoji="1" lang="ja-JP" altLang="en-US" dirty="0">
              <a:solidFill>
                <a:srgbClr val="FF0000"/>
              </a:solidFill>
            </a:endParaRPr>
          </a:p>
        </p:txBody>
      </p:sp>
      <p:sp>
        <p:nvSpPr>
          <p:cNvPr id="26" name="楕円 25">
            <a:extLst>
              <a:ext uri="{FF2B5EF4-FFF2-40B4-BE49-F238E27FC236}">
                <a16:creationId xmlns:a16="http://schemas.microsoft.com/office/drawing/2014/main" id="{D184874E-7AC1-4F9F-887B-D5B926208A43}"/>
              </a:ext>
            </a:extLst>
          </p:cNvPr>
          <p:cNvSpPr/>
          <p:nvPr/>
        </p:nvSpPr>
        <p:spPr>
          <a:xfrm>
            <a:off x="7161261" y="5566249"/>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4</a:t>
            </a:r>
            <a:endParaRPr kumimoji="1" lang="ja-JP" altLang="en-US" dirty="0">
              <a:solidFill>
                <a:srgbClr val="FF0000"/>
              </a:solidFill>
            </a:endParaRPr>
          </a:p>
        </p:txBody>
      </p:sp>
    </p:spTree>
    <p:extLst>
      <p:ext uri="{BB962C8B-B14F-4D97-AF65-F5344CB8AC3E}">
        <p14:creationId xmlns:p14="http://schemas.microsoft.com/office/powerpoint/2010/main" val="357170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143D0-3072-452E-8E51-426CF139FEA4}"/>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ja-JP" altLang="en-US" sz="3600" dirty="0">
                <a:solidFill>
                  <a:schemeClr val="lt1"/>
                </a:solidFill>
                <a:latin typeface="+mn-lt"/>
                <a:ea typeface="+mn-ea"/>
                <a:cs typeface="+mn-cs"/>
              </a:rPr>
              <a:t>数式バーの役目</a:t>
            </a:r>
          </a:p>
        </p:txBody>
      </p:sp>
      <p:pic>
        <p:nvPicPr>
          <p:cNvPr id="8" name="コンテンツ プレースホルダー 7">
            <a:extLst>
              <a:ext uri="{FF2B5EF4-FFF2-40B4-BE49-F238E27FC236}">
                <a16:creationId xmlns:a16="http://schemas.microsoft.com/office/drawing/2014/main" id="{0775D92A-F277-4C14-9AE6-79E6B3D10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3068960"/>
            <a:ext cx="3362325" cy="1228725"/>
          </a:xfrm>
          <a:ln>
            <a:solidFill>
              <a:schemeClr val="accent6">
                <a:lumMod val="50000"/>
              </a:schemeClr>
            </a:solidFill>
          </a:ln>
        </p:spPr>
      </p:pic>
      <p:sp>
        <p:nvSpPr>
          <p:cNvPr id="4" name="日付プレースホルダー 3">
            <a:extLst>
              <a:ext uri="{FF2B5EF4-FFF2-40B4-BE49-F238E27FC236}">
                <a16:creationId xmlns:a16="http://schemas.microsoft.com/office/drawing/2014/main" id="{DF6297CD-9237-4107-9A98-8855FD78B266}"/>
              </a:ext>
            </a:extLst>
          </p:cNvPr>
          <p:cNvSpPr>
            <a:spLocks noGrp="1"/>
          </p:cNvSpPr>
          <p:nvPr>
            <p:ph type="dt" sz="half" idx="10"/>
          </p:nvPr>
        </p:nvSpPr>
        <p:spPr/>
        <p:txBody>
          <a:bodyPr/>
          <a:lstStyle/>
          <a:p>
            <a:r>
              <a:rPr kumimoji="1" lang="en-US" altLang="ja-JP"/>
              <a:t>2018/8/31</a:t>
            </a:r>
            <a:endParaRPr kumimoji="1" lang="ja-JP" altLang="en-US"/>
          </a:p>
        </p:txBody>
      </p:sp>
      <p:sp>
        <p:nvSpPr>
          <p:cNvPr id="5" name="フッター プレースホルダー 4">
            <a:extLst>
              <a:ext uri="{FF2B5EF4-FFF2-40B4-BE49-F238E27FC236}">
                <a16:creationId xmlns:a16="http://schemas.microsoft.com/office/drawing/2014/main" id="{1C1711CE-CACC-455D-B221-CF6267821799}"/>
              </a:ext>
            </a:extLst>
          </p:cNvPr>
          <p:cNvSpPr>
            <a:spLocks noGrp="1"/>
          </p:cNvSpPr>
          <p:nvPr>
            <p:ph type="ftr" sz="quarter" idx="11"/>
          </p:nvPr>
        </p:nvSpPr>
        <p:spPr/>
        <p:txBody>
          <a:bodyPr/>
          <a:lstStyle/>
          <a:p>
            <a:r>
              <a:rPr kumimoji="1" lang="en-US" altLang="ja-JP"/>
              <a:t>SystemKOMACO Version2</a:t>
            </a:r>
            <a:endParaRPr kumimoji="1" lang="ja-JP" altLang="en-US"/>
          </a:p>
        </p:txBody>
      </p:sp>
      <p:sp>
        <p:nvSpPr>
          <p:cNvPr id="6" name="スライド番号プレースホルダー 5">
            <a:extLst>
              <a:ext uri="{FF2B5EF4-FFF2-40B4-BE49-F238E27FC236}">
                <a16:creationId xmlns:a16="http://schemas.microsoft.com/office/drawing/2014/main" id="{F6710C6C-8E32-47CE-A88A-4C58690B638F}"/>
              </a:ext>
            </a:extLst>
          </p:cNvPr>
          <p:cNvSpPr>
            <a:spLocks noGrp="1"/>
          </p:cNvSpPr>
          <p:nvPr>
            <p:ph type="sldNum" sz="quarter" idx="12"/>
          </p:nvPr>
        </p:nvSpPr>
        <p:spPr/>
        <p:txBody>
          <a:bodyPr/>
          <a:lstStyle/>
          <a:p>
            <a:fld id="{E7C0BDDF-823E-4117-AFCC-1FE62EE9C807}" type="slidenum">
              <a:rPr kumimoji="1" lang="ja-JP" altLang="en-US" smtClean="0"/>
              <a:pPr/>
              <a:t>9</a:t>
            </a:fld>
            <a:endParaRPr kumimoji="1" lang="ja-JP" altLang="en-US"/>
          </a:p>
        </p:txBody>
      </p:sp>
      <p:pic>
        <p:nvPicPr>
          <p:cNvPr id="10" name="図 9">
            <a:extLst>
              <a:ext uri="{FF2B5EF4-FFF2-40B4-BE49-F238E27FC236}">
                <a16:creationId xmlns:a16="http://schemas.microsoft.com/office/drawing/2014/main" id="{4B47EE94-4F9D-4CA3-BC05-597C0C385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75" y="3068960"/>
            <a:ext cx="3400425" cy="1628775"/>
          </a:xfrm>
          <a:prstGeom prst="rect">
            <a:avLst/>
          </a:prstGeom>
          <a:ln>
            <a:solidFill>
              <a:schemeClr val="accent6">
                <a:lumMod val="50000"/>
              </a:schemeClr>
            </a:solidFill>
          </a:ln>
        </p:spPr>
      </p:pic>
      <p:sp>
        <p:nvSpPr>
          <p:cNvPr id="11" name="楕円 10">
            <a:extLst>
              <a:ext uri="{FF2B5EF4-FFF2-40B4-BE49-F238E27FC236}">
                <a16:creationId xmlns:a16="http://schemas.microsoft.com/office/drawing/2014/main" id="{B3F40FF3-DC0D-46A2-96A5-3F09EF3DD179}"/>
              </a:ext>
            </a:extLst>
          </p:cNvPr>
          <p:cNvSpPr/>
          <p:nvPr/>
        </p:nvSpPr>
        <p:spPr>
          <a:xfrm>
            <a:off x="455263" y="2564904"/>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1</a:t>
            </a:r>
            <a:endParaRPr kumimoji="1" lang="ja-JP" altLang="en-US" dirty="0">
              <a:solidFill>
                <a:srgbClr val="FF0000"/>
              </a:solidFill>
            </a:endParaRPr>
          </a:p>
        </p:txBody>
      </p:sp>
      <p:sp>
        <p:nvSpPr>
          <p:cNvPr id="12" name="楕円 11">
            <a:extLst>
              <a:ext uri="{FF2B5EF4-FFF2-40B4-BE49-F238E27FC236}">
                <a16:creationId xmlns:a16="http://schemas.microsoft.com/office/drawing/2014/main" id="{E7C95771-B0C8-4D62-9B04-65900834F20D}"/>
              </a:ext>
            </a:extLst>
          </p:cNvPr>
          <p:cNvSpPr/>
          <p:nvPr/>
        </p:nvSpPr>
        <p:spPr>
          <a:xfrm>
            <a:off x="5286375" y="2564903"/>
            <a:ext cx="36512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2</a:t>
            </a:r>
            <a:endParaRPr kumimoji="1" lang="ja-JP" altLang="en-US" dirty="0">
              <a:solidFill>
                <a:srgbClr val="FF0000"/>
              </a:solidFill>
            </a:endParaRPr>
          </a:p>
        </p:txBody>
      </p:sp>
      <p:sp>
        <p:nvSpPr>
          <p:cNvPr id="13" name="テキスト ボックス 12">
            <a:extLst>
              <a:ext uri="{FF2B5EF4-FFF2-40B4-BE49-F238E27FC236}">
                <a16:creationId xmlns:a16="http://schemas.microsoft.com/office/drawing/2014/main" id="{1DFA24D5-8170-464E-831E-EC06FD363B34}"/>
              </a:ext>
            </a:extLst>
          </p:cNvPr>
          <p:cNvSpPr txBox="1"/>
          <p:nvPr/>
        </p:nvSpPr>
        <p:spPr>
          <a:xfrm>
            <a:off x="457200" y="1780073"/>
            <a:ext cx="82296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nchor="ctr" anchorCtr="0">
            <a:spAutoFit/>
          </a:bodyPr>
          <a:lstStyle/>
          <a:p>
            <a:r>
              <a:rPr lang="ja-JP" altLang="en-US" dirty="0"/>
              <a:t>① 数式バーはセルの中身（数値なのか、数式、参照セルなど）を表示します。</a:t>
            </a:r>
            <a:endParaRPr lang="en-US" altLang="ja-JP" dirty="0"/>
          </a:p>
          <a:p>
            <a:r>
              <a:rPr kumimoji="1" lang="ja-JP" altLang="en-US" dirty="0"/>
              <a:t>② 月日は年月日を表示します。時刻は時分秒を表示します。</a:t>
            </a:r>
          </a:p>
        </p:txBody>
      </p:sp>
    </p:spTree>
    <p:extLst>
      <p:ext uri="{BB962C8B-B14F-4D97-AF65-F5344CB8AC3E}">
        <p14:creationId xmlns:p14="http://schemas.microsoft.com/office/powerpoint/2010/main" val="2599873068"/>
      </p:ext>
    </p:extLst>
  </p:cSld>
  <p:clrMapOvr>
    <a:masterClrMapping/>
  </p:clrMapOvr>
</p:sld>
</file>

<file path=ppt/theme/theme1.xml><?xml version="1.0" encoding="utf-8"?>
<a:theme xmlns:a="http://schemas.openxmlformats.org/drawingml/2006/main" name="Excel基本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eiryo、Cambria">
      <a:majorFont>
        <a:latin typeface="Cambria"/>
        <a:ea typeface="Meiryo UI"/>
        <a:cs typeface=""/>
      </a:majorFont>
      <a:minorFont>
        <a:latin typeface="Cambria"/>
        <a:ea typeface="Meiryo UI"/>
        <a:cs typeface=""/>
      </a:minorFont>
    </a:fontScheme>
    <a:fmtScheme name="光沢のあるエッジ">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cel基本テーマ" id="{7E21DB6B-4341-4AC2-8E0C-966F8D45A042}" vid="{96F79071-BCAB-414E-BBF0-37B1A6C544D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Excel基本テーマ</Template>
  <TotalTime>7482</TotalTime>
  <Words>4032</Words>
  <Application>Microsoft Office PowerPoint</Application>
  <PresentationFormat>画面に合わせる (4:3)</PresentationFormat>
  <Paragraphs>598</Paragraphs>
  <Slides>35</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Meiryo UI</vt:lpstr>
      <vt:lpstr>ＭＳ Ｐゴシック</vt:lpstr>
      <vt:lpstr>Arial</vt:lpstr>
      <vt:lpstr>Calibri</vt:lpstr>
      <vt:lpstr>Cambria</vt:lpstr>
      <vt:lpstr>Cambria Math</vt:lpstr>
      <vt:lpstr>Century Schoolbook</vt:lpstr>
      <vt:lpstr>Lucida Calligraphy</vt:lpstr>
      <vt:lpstr>Wingdings</vt:lpstr>
      <vt:lpstr>Excel基本テーマ</vt:lpstr>
      <vt:lpstr>Excel 2016 基本2</vt:lpstr>
      <vt:lpstr>数式について1</vt:lpstr>
      <vt:lpstr>数式について2</vt:lpstr>
      <vt:lpstr>数式にエラーがあると</vt:lpstr>
      <vt:lpstr>セルに数値を直接入力し計算する</vt:lpstr>
      <vt:lpstr>セルの数値を利用して計算する</vt:lpstr>
      <vt:lpstr>セル番地(セル参照）の入力</vt:lpstr>
      <vt:lpstr>マウスでセルを指定する</vt:lpstr>
      <vt:lpstr>数式バーの役目</vt:lpstr>
      <vt:lpstr>数式バーを使う</vt:lpstr>
      <vt:lpstr>数式バーの表示/非表示</vt:lpstr>
      <vt:lpstr>数式バーの高さの変更</vt:lpstr>
      <vt:lpstr>数式バーの高さの変更</vt:lpstr>
      <vt:lpstr>さまざまなセル参照</vt:lpstr>
      <vt:lpstr>セルA1に「=A10」と入力</vt:lpstr>
      <vt:lpstr>相対参照、絶対参照、複合参照</vt:lpstr>
      <vt:lpstr>相対参照、絶対参照、複合参照の切り替え</vt:lpstr>
      <vt:lpstr>数式</vt:lpstr>
      <vt:lpstr>休　憩</vt:lpstr>
      <vt:lpstr>関数</vt:lpstr>
      <vt:lpstr>関数の分類</vt:lpstr>
      <vt:lpstr>定数</vt:lpstr>
      <vt:lpstr>演算子</vt:lpstr>
      <vt:lpstr>算術演算子</vt:lpstr>
      <vt:lpstr>「%」パーセンテージのセルは要注意</vt:lpstr>
      <vt:lpstr>比較演算子</vt:lpstr>
      <vt:lpstr>文字列演算子</vt:lpstr>
      <vt:lpstr>参照演算子</vt:lpstr>
      <vt:lpstr>かっこの種類と読み方</vt:lpstr>
      <vt:lpstr>数式内の演算子の優先順位</vt:lpstr>
      <vt:lpstr>計算の順序：かっこは優先される</vt:lpstr>
      <vt:lpstr>関数の引数とネスト（入れ子）</vt:lpstr>
      <vt:lpstr>ΣオートSUM（サム）ボタン</vt:lpstr>
      <vt:lpstr>ΣオートSUM（サム）ボタン</vt:lpstr>
      <vt:lpstr>オートカルク（自動計算機能）</vt:lpstr>
    </vt:vector>
  </TitlesOfParts>
  <Company>SystemKOMACO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2002,2003基本</dc:title>
  <dc:creator>SystemKomaco(TKomazawa)</dc:creator>
  <cp:lastModifiedBy>Tsutomu Komazawa</cp:lastModifiedBy>
  <cp:revision>238</cp:revision>
  <dcterms:created xsi:type="dcterms:W3CDTF">2010-03-21T05:04:29Z</dcterms:created>
  <dcterms:modified xsi:type="dcterms:W3CDTF">2018-08-31T09:13:59Z</dcterms:modified>
</cp:coreProperties>
</file>